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9926638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20A92D"/>
    <a:srgbClr val="00A941"/>
    <a:srgbClr val="00A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45" autoAdjust="0"/>
    <p:restoredTop sz="93769" autoAdjust="0"/>
  </p:normalViewPr>
  <p:slideViewPr>
    <p:cSldViewPr>
      <p:cViewPr varScale="1">
        <p:scale>
          <a:sx n="108" d="100"/>
          <a:sy n="108" d="100"/>
        </p:scale>
        <p:origin x="13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958" y="-77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926" y="2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6872FEF-C512-4DFD-9ABD-63490B22073B}" type="datetimeFigureOut">
              <a:rPr lang="fr-CH"/>
              <a:pPr>
                <a:defRPr/>
              </a:pPr>
              <a:t>16.02.2024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36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926" y="645636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31F2FF1-C180-4165-A191-310FA2693344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142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6" y="2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8DEEC0-C432-4B53-AF82-6E997E43FB1A}" type="datetimeFigureOut">
              <a:rPr lang="fr-CH"/>
              <a:pPr>
                <a:defRPr/>
              </a:pPr>
              <a:t>16.02.2024</a:t>
            </a:fld>
            <a:endParaRPr lang="fr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3228977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36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6" y="645636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AF54A6-942E-482E-93A9-8623AEFC3F88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05224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10A8-6647-4873-82CE-E96C21E03C41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5981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81A2-06B0-4BEF-9350-BC70FA56424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4046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1A0C-3072-417F-877D-9058C2044A8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6728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e Etat de Va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vd_logo_pantone-363c_rv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558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sz="quarter" idx="12"/>
          </p:nvPr>
        </p:nvSpPr>
        <p:spPr>
          <a:xfrm>
            <a:off x="900116" y="404664"/>
            <a:ext cx="7920037" cy="1656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3616325" y="6448425"/>
            <a:ext cx="46878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4"/>
          </p:nvPr>
        </p:nvSpPr>
        <p:spPr>
          <a:xfrm>
            <a:off x="8162925" y="6443663"/>
            <a:ext cx="94615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A064C02-5186-4EB9-BBCF-9DC6B03168A8}" type="datetime1">
              <a:rPr lang="fr-CH"/>
              <a:pPr>
                <a:defRPr/>
              </a:pPr>
              <a:t>16.02.2024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26824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B3B8-CB16-471E-A133-3E5FA14E878D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779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636A-CD35-4C99-91CA-BDB9C9A4BEE0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739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39BB5-1E5B-47E4-A9E9-E16916351ED9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182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84C2-71D0-4D88-8731-4F7E4B86341D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5218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C158-5B1D-4797-B643-63664BFB13DF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29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1C91-32C4-466B-B587-DFA2999043DE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3733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9676-2382-4762-9B14-7FC8F2D4E963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0262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  <a:endParaRPr lang="fr-CH" alt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H" alt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CH" dirty="0"/>
              <a:t>Mis à jour 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FD8D9-3821-403F-BFF1-4860D74325D7}" type="slidenum">
              <a:rPr lang="fr-CH"/>
              <a:pPr>
                <a:defRPr/>
              </a:pPr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4348791-9FC8-4AE1-8AAA-64C5E1EF7F2A}"/>
              </a:ext>
            </a:extLst>
          </p:cNvPr>
          <p:cNvSpPr/>
          <p:nvPr/>
        </p:nvSpPr>
        <p:spPr>
          <a:xfrm>
            <a:off x="1718326" y="5313765"/>
            <a:ext cx="7425674" cy="1427603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CH" dirty="0">
                <a:solidFill>
                  <a:srgbClr val="008000"/>
                </a:solidFill>
              </a:rPr>
              <a:t>Etat-major – fonctions de support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EA944F-9767-4506-8F38-E3F6FCA424A1}"/>
              </a:ext>
            </a:extLst>
          </p:cNvPr>
          <p:cNvSpPr/>
          <p:nvPr/>
        </p:nvSpPr>
        <p:spPr>
          <a:xfrm>
            <a:off x="277353" y="3751374"/>
            <a:ext cx="4203110" cy="1427603"/>
          </a:xfrm>
          <a:prstGeom prst="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CH" dirty="0">
                <a:solidFill>
                  <a:srgbClr val="008000"/>
                </a:solidFill>
              </a:rPr>
              <a:t>Conseil et expertise – santé &amp; social</a:t>
            </a: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3"/>
          </p:nvPr>
        </p:nvSpPr>
        <p:spPr>
          <a:xfrm>
            <a:off x="6407378" y="913482"/>
            <a:ext cx="2403620" cy="375994"/>
          </a:xfrm>
        </p:spPr>
        <p:txBody>
          <a:bodyPr/>
          <a:lstStyle/>
          <a:p>
            <a:pPr>
              <a:defRPr/>
            </a:pPr>
            <a:r>
              <a:rPr lang="fr-CH" i="1" dirty="0"/>
              <a:t>Situation au 1</a:t>
            </a:r>
            <a:r>
              <a:rPr lang="fr-CH" i="1" baseline="30000" dirty="0"/>
              <a:t>er</a:t>
            </a:r>
            <a:r>
              <a:rPr lang="fr-CH" i="1" dirty="0"/>
              <a:t> mars 2024</a:t>
            </a:r>
          </a:p>
        </p:txBody>
      </p:sp>
      <p:sp>
        <p:nvSpPr>
          <p:cNvPr id="3080" name="Espace réservé du texte 27"/>
          <p:cNvSpPr>
            <a:spLocks noGrp="1"/>
          </p:cNvSpPr>
          <p:nvPr>
            <p:ph type="body" sz="quarter" idx="12"/>
          </p:nvPr>
        </p:nvSpPr>
        <p:spPr>
          <a:xfrm>
            <a:off x="900113" y="261939"/>
            <a:ext cx="7200277" cy="1063562"/>
          </a:xfrm>
        </p:spPr>
        <p:txBody>
          <a:bodyPr/>
          <a:lstStyle/>
          <a:p>
            <a:r>
              <a:rPr lang="fr-CH" altLang="fr-FR" sz="2800" b="1" dirty="0">
                <a:latin typeface="Arial Narrow" pitchFamily="34" charset="0"/>
              </a:rPr>
              <a:t>Département de la santé et de l’action sociale</a:t>
            </a:r>
          </a:p>
          <a:p>
            <a:r>
              <a:rPr lang="fr-CH" altLang="fr-FR" b="1" dirty="0">
                <a:solidFill>
                  <a:srgbClr val="008000"/>
                </a:solidFill>
              </a:rPr>
              <a:t>Secrétariat général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574584" y="5554293"/>
            <a:ext cx="1451613" cy="699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Resp. Juridique dép.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Catherine </a:t>
            </a:r>
            <a:r>
              <a:rPr lang="fr-CH" sz="1200" dirty="0" err="1">
                <a:solidFill>
                  <a:schemeClr val="tx1"/>
                </a:solidFill>
              </a:rPr>
              <a:t>Schweingruber</a:t>
            </a:r>
            <a:endParaRPr lang="fr-CH" sz="1200" dirty="0">
              <a:solidFill>
                <a:schemeClr val="tx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312080" y="1907528"/>
            <a:ext cx="1980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Secrétaire général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>
                <a:solidFill>
                  <a:schemeClr val="tx1"/>
                </a:solidFill>
              </a:rPr>
              <a:t>Mathieu </a:t>
            </a:r>
            <a:r>
              <a:rPr lang="fr-CH" sz="1200" dirty="0">
                <a:solidFill>
                  <a:schemeClr val="tx1"/>
                </a:solidFill>
              </a:rPr>
              <a:t>Carnal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H" sz="1200" b="1" i="1" dirty="0">
              <a:solidFill>
                <a:srgbClr val="0080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49624" y="4046678"/>
            <a:ext cx="1332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Conseillère stratégique sociale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Martine Kurth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8028384" y="4077152"/>
            <a:ext cx="1008112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Médiatrice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Santé-Social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Nadia Gaillet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347996" y="2160634"/>
            <a:ext cx="1944000" cy="514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Collaborateur personnel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Siméon Goy</a:t>
            </a:r>
          </a:p>
        </p:txBody>
      </p:sp>
      <p:cxnSp>
        <p:nvCxnSpPr>
          <p:cNvPr id="68" name="Connecteur droit 39"/>
          <p:cNvCxnSpPr>
            <a:cxnSpLocks/>
            <a:stCxn id="66" idx="3"/>
            <a:endCxn id="54" idx="1"/>
          </p:cNvCxnSpPr>
          <p:nvPr/>
        </p:nvCxnSpPr>
        <p:spPr>
          <a:xfrm flipV="1">
            <a:off x="2291996" y="2267528"/>
            <a:ext cx="1020084" cy="15047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6407378" y="3975489"/>
            <a:ext cx="1224304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Responsable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CIVESS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 </a:t>
            </a:r>
            <a:r>
              <a:rPr lang="fr-CH" sz="1200" dirty="0">
                <a:solidFill>
                  <a:schemeClr val="tx1"/>
                </a:solidFill>
              </a:rPr>
              <a:t>Vincent Chappuis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242545" y="5543995"/>
            <a:ext cx="1265442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Innovation et dossiers transv.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Marta Pinto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538165" y="5543995"/>
            <a:ext cx="1637782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8000"/>
                </a:solidFill>
              </a:defRPr>
            </a:lvl1pPr>
          </a:lstStyle>
          <a:p>
            <a:r>
              <a:rPr lang="fr-CH" sz="1200" dirty="0"/>
              <a:t>Responsable</a:t>
            </a:r>
          </a:p>
          <a:p>
            <a:r>
              <a:rPr lang="fr-CH" sz="1200" dirty="0"/>
              <a:t>UFD et logistique</a:t>
            </a:r>
          </a:p>
          <a:p>
            <a:r>
              <a:rPr lang="fr-CH" sz="1200" b="0" dirty="0">
                <a:solidFill>
                  <a:schemeClr val="tx1"/>
                </a:solidFill>
              </a:rPr>
              <a:t>Elena Bragagnini Borloz</a:t>
            </a:r>
            <a:endParaRPr lang="fr-CH" sz="1200" b="0" dirty="0"/>
          </a:p>
        </p:txBody>
      </p:sp>
      <p:sp>
        <p:nvSpPr>
          <p:cNvPr id="36" name="ZoneTexte 35"/>
          <p:cNvSpPr txBox="1"/>
          <p:nvPr/>
        </p:nvSpPr>
        <p:spPr>
          <a:xfrm>
            <a:off x="3263995" y="5554292"/>
            <a:ext cx="1180854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8000"/>
                </a:solidFill>
              </a:defRPr>
            </a:lvl1pPr>
          </a:lstStyle>
          <a:p>
            <a:r>
              <a:rPr lang="fr-CH" sz="1200" dirty="0"/>
              <a:t>Responsable RH départementale</a:t>
            </a:r>
          </a:p>
          <a:p>
            <a:r>
              <a:rPr lang="fr-CH" sz="1200" b="0">
                <a:solidFill>
                  <a:schemeClr val="tx1"/>
                </a:solidFill>
              </a:rPr>
              <a:t>Vacant</a:t>
            </a:r>
            <a:endParaRPr lang="fr-CH" sz="1200" b="0" dirty="0">
              <a:solidFill>
                <a:schemeClr val="tx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873869" y="5543995"/>
            <a:ext cx="1368152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>
            <a:defPPr>
              <a:defRPr lang="en-US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8000"/>
                </a:solidFill>
              </a:defRPr>
            </a:lvl1pPr>
          </a:lstStyle>
          <a:p>
            <a:r>
              <a:rPr lang="fr-CH" sz="1200" dirty="0"/>
              <a:t>Déléguée départ. à la communication</a:t>
            </a:r>
          </a:p>
          <a:p>
            <a:r>
              <a:rPr lang="fr-CH" sz="1200" b="0" dirty="0">
                <a:solidFill>
                  <a:schemeClr val="tx1"/>
                </a:solidFill>
              </a:rPr>
              <a:t>Sonia Arnal</a:t>
            </a:r>
            <a:endParaRPr lang="fr-CH" sz="1200" dirty="0"/>
          </a:p>
        </p:txBody>
      </p:sp>
      <p:cxnSp>
        <p:nvCxnSpPr>
          <p:cNvPr id="15" name="Connecteur droit 14"/>
          <p:cNvCxnSpPr>
            <a:cxnSpLocks/>
            <a:stCxn id="54" idx="2"/>
            <a:endCxn id="31" idx="0"/>
          </p:cNvCxnSpPr>
          <p:nvPr/>
        </p:nvCxnSpPr>
        <p:spPr>
          <a:xfrm flipH="1">
            <a:off x="3500454" y="2627528"/>
            <a:ext cx="801626" cy="141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cxnSpLocks/>
            <a:endCxn id="36" idx="0"/>
          </p:cNvCxnSpPr>
          <p:nvPr/>
        </p:nvCxnSpPr>
        <p:spPr>
          <a:xfrm>
            <a:off x="3854422" y="5418358"/>
            <a:ext cx="0" cy="135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cxnSpLocks/>
            <a:stCxn id="43" idx="0"/>
          </p:cNvCxnSpPr>
          <p:nvPr/>
        </p:nvCxnSpPr>
        <p:spPr>
          <a:xfrm flipV="1">
            <a:off x="2557945" y="5408061"/>
            <a:ext cx="0" cy="135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  <a:endCxn id="72" idx="0"/>
          </p:cNvCxnSpPr>
          <p:nvPr/>
        </p:nvCxnSpPr>
        <p:spPr>
          <a:xfrm>
            <a:off x="7019530" y="2828959"/>
            <a:ext cx="0" cy="1146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cxnSpLocks/>
          </p:cNvCxnSpPr>
          <p:nvPr/>
        </p:nvCxnSpPr>
        <p:spPr>
          <a:xfrm flipH="1">
            <a:off x="2557946" y="5408061"/>
            <a:ext cx="55972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cxnSpLocks/>
            <a:endCxn id="34" idx="0"/>
          </p:cNvCxnSpPr>
          <p:nvPr/>
        </p:nvCxnSpPr>
        <p:spPr>
          <a:xfrm>
            <a:off x="5357055" y="5408061"/>
            <a:ext cx="1" cy="135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cxnSpLocks/>
            <a:stCxn id="29" idx="0"/>
          </p:cNvCxnSpPr>
          <p:nvPr/>
        </p:nvCxnSpPr>
        <p:spPr>
          <a:xfrm flipV="1">
            <a:off x="6875266" y="5408062"/>
            <a:ext cx="0" cy="135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>
          <a:xfrm flipV="1">
            <a:off x="8155227" y="5408061"/>
            <a:ext cx="0" cy="146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cxnSpLocks/>
            <a:stCxn id="54" idx="3"/>
          </p:cNvCxnSpPr>
          <p:nvPr/>
        </p:nvCxnSpPr>
        <p:spPr>
          <a:xfrm>
            <a:off x="5292080" y="2267528"/>
            <a:ext cx="1727450" cy="5614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cxnSpLocks/>
            <a:endCxn id="54" idx="3"/>
          </p:cNvCxnSpPr>
          <p:nvPr/>
        </p:nvCxnSpPr>
        <p:spPr>
          <a:xfrm flipH="1" flipV="1">
            <a:off x="5292080" y="2267528"/>
            <a:ext cx="3240360" cy="5133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cxnSpLocks/>
            <a:stCxn id="65" idx="0"/>
          </p:cNvCxnSpPr>
          <p:nvPr/>
        </p:nvCxnSpPr>
        <p:spPr>
          <a:xfrm flipV="1">
            <a:off x="8532440" y="2817751"/>
            <a:ext cx="0" cy="12594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2152DB1-4B35-43B8-8D2F-0603E4204347}"/>
              </a:ext>
            </a:extLst>
          </p:cNvPr>
          <p:cNvSpPr txBox="1"/>
          <p:nvPr/>
        </p:nvSpPr>
        <p:spPr>
          <a:xfrm>
            <a:off x="1718326" y="4046678"/>
            <a:ext cx="1115669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Resp.  missions stratégiques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Pierre Hirt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8282C9E-BF13-4240-BC85-7DBF06CEE8D9}"/>
              </a:ext>
            </a:extLst>
          </p:cNvPr>
          <p:cNvSpPr txBox="1"/>
          <p:nvPr/>
        </p:nvSpPr>
        <p:spPr>
          <a:xfrm>
            <a:off x="2870454" y="4046678"/>
            <a:ext cx="1260000" cy="72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Expert santé 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Affaires fédérales et cantonales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  <a:latin typeface="+mj-lt"/>
              </a:rPr>
              <a:t>Marc Weber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22DF47AF-9154-4C06-98F8-37646688D322}"/>
              </a:ext>
            </a:extLst>
          </p:cNvPr>
          <p:cNvCxnSpPr>
            <a:cxnSpLocks/>
            <a:stCxn id="54" idx="2"/>
            <a:endCxn id="30" idx="0"/>
          </p:cNvCxnSpPr>
          <p:nvPr/>
        </p:nvCxnSpPr>
        <p:spPr>
          <a:xfrm flipH="1">
            <a:off x="2276161" y="2627528"/>
            <a:ext cx="2025919" cy="141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67672D2E-B77A-46FD-9E4D-F4FA0A434EEC}"/>
              </a:ext>
            </a:extLst>
          </p:cNvPr>
          <p:cNvCxnSpPr>
            <a:cxnSpLocks/>
            <a:stCxn id="54" idx="2"/>
            <a:endCxn id="63" idx="0"/>
          </p:cNvCxnSpPr>
          <p:nvPr/>
        </p:nvCxnSpPr>
        <p:spPr>
          <a:xfrm flipH="1">
            <a:off x="1015624" y="2627528"/>
            <a:ext cx="3286456" cy="1419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29FF9E13-C22F-44B9-98B8-A048BBFD6596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4302080" y="2627528"/>
            <a:ext cx="1408762" cy="27805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ZoneTexte 82">
            <a:extLst>
              <a:ext uri="{FF2B5EF4-FFF2-40B4-BE49-F238E27FC236}">
                <a16:creationId xmlns:a16="http://schemas.microsoft.com/office/drawing/2014/main" id="{F79557F1-FE8F-4843-AC26-85927FB71C76}"/>
              </a:ext>
            </a:extLst>
          </p:cNvPr>
          <p:cNvSpPr txBox="1"/>
          <p:nvPr/>
        </p:nvSpPr>
        <p:spPr>
          <a:xfrm>
            <a:off x="6948480" y="1649476"/>
            <a:ext cx="1944000" cy="699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Responsable DSAS gestion de crise et des risques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Niels Kessler</a:t>
            </a:r>
            <a:endParaRPr lang="fr-CH" sz="1200" i="1" dirty="0">
              <a:solidFill>
                <a:schemeClr val="tx1"/>
              </a:solidFill>
            </a:endParaRPr>
          </a:p>
        </p:txBody>
      </p:sp>
      <p:cxnSp>
        <p:nvCxnSpPr>
          <p:cNvPr id="86" name="Connecteur droit 39">
            <a:extLst>
              <a:ext uri="{FF2B5EF4-FFF2-40B4-BE49-F238E27FC236}">
                <a16:creationId xmlns:a16="http://schemas.microsoft.com/office/drawing/2014/main" id="{6AFC5F44-134E-44B6-925F-BD264646F36E}"/>
              </a:ext>
            </a:extLst>
          </p:cNvPr>
          <p:cNvCxnSpPr>
            <a:cxnSpLocks/>
            <a:stCxn id="83" idx="1"/>
            <a:endCxn id="54" idx="3"/>
          </p:cNvCxnSpPr>
          <p:nvPr/>
        </p:nvCxnSpPr>
        <p:spPr>
          <a:xfrm rot="10800000" flipV="1">
            <a:off x="5292080" y="1999178"/>
            <a:ext cx="1656400" cy="268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169F36B9-8F87-45DD-93C6-EE83E8FC2C91}"/>
              </a:ext>
            </a:extLst>
          </p:cNvPr>
          <p:cNvSpPr txBox="1"/>
          <p:nvPr/>
        </p:nvSpPr>
        <p:spPr>
          <a:xfrm>
            <a:off x="4892152" y="2779278"/>
            <a:ext cx="1759650" cy="69940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Secrétaire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général adjoint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Thierry Müller</a:t>
            </a:r>
          </a:p>
        </p:txBody>
      </p: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3F8673FA-35FF-4679-BD16-79E76BCB906F}"/>
              </a:ext>
            </a:extLst>
          </p:cNvPr>
          <p:cNvCxnSpPr>
            <a:cxnSpLocks/>
            <a:stCxn id="54" idx="2"/>
            <a:endCxn id="44" idx="1"/>
          </p:cNvCxnSpPr>
          <p:nvPr/>
        </p:nvCxnSpPr>
        <p:spPr>
          <a:xfrm>
            <a:off x="4302080" y="2627528"/>
            <a:ext cx="590072" cy="501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5C04629-BDFE-4C93-9DCC-7243B34D9E40}"/>
              </a:ext>
            </a:extLst>
          </p:cNvPr>
          <p:cNvSpPr/>
          <p:nvPr/>
        </p:nvSpPr>
        <p:spPr>
          <a:xfrm>
            <a:off x="332176" y="2867010"/>
            <a:ext cx="1962120" cy="50974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b="1" dirty="0">
                <a:solidFill>
                  <a:srgbClr val="008000"/>
                </a:solidFill>
              </a:rPr>
              <a:t>Conseiller stratégique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>
                <a:solidFill>
                  <a:schemeClr val="tx1"/>
                </a:solidFill>
              </a:rPr>
              <a:t>Guillaume </a:t>
            </a:r>
            <a:r>
              <a:rPr lang="fr-CH" sz="1200" dirty="0" err="1">
                <a:solidFill>
                  <a:schemeClr val="tx1"/>
                </a:solidFill>
              </a:rPr>
              <a:t>Henchoz</a:t>
            </a:r>
            <a:endParaRPr lang="fr-CH" sz="1200" dirty="0">
              <a:solidFill>
                <a:schemeClr val="tx1"/>
              </a:solidFill>
            </a:endParaRPr>
          </a:p>
        </p:txBody>
      </p:sp>
      <p:cxnSp>
        <p:nvCxnSpPr>
          <p:cNvPr id="42" name="Connecteur droit 39">
            <a:extLst>
              <a:ext uri="{FF2B5EF4-FFF2-40B4-BE49-F238E27FC236}">
                <a16:creationId xmlns:a16="http://schemas.microsoft.com/office/drawing/2014/main" id="{8C48BD55-90A8-4591-A1B9-A20E485A3CB0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294296" y="2576127"/>
            <a:ext cx="969699" cy="54575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8900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12700">
          <a:solidFill>
            <a:schemeClr val="bg1">
              <a:lumMod val="65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a:spPr>
      <a:bodyPr lIns="72000" tIns="72000" rIns="72000" bIns="72000" anchor="ctr">
        <a:spAutoFit/>
      </a:bodyPr>
      <a:lstStyle>
        <a:defPPr algn="ctr" fontAlgn="auto">
          <a:spcBef>
            <a:spcPts val="0"/>
          </a:spcBef>
          <a:spcAft>
            <a:spcPts val="0"/>
          </a:spcAft>
          <a:defRPr sz="1400" dirty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116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Présentation PowerPoint</vt:lpstr>
    </vt:vector>
  </TitlesOfParts>
  <Company>Etat de Vaud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h3c6z9</dc:creator>
  <cp:lastModifiedBy>Lacoin Claudine</cp:lastModifiedBy>
  <cp:revision>107</cp:revision>
  <cp:lastPrinted>2023-02-01T07:33:37Z</cp:lastPrinted>
  <dcterms:created xsi:type="dcterms:W3CDTF">2013-08-23T12:14:13Z</dcterms:created>
  <dcterms:modified xsi:type="dcterms:W3CDTF">2024-02-16T13:06:54Z</dcterms:modified>
</cp:coreProperties>
</file>