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handoutMasterIdLst>
    <p:handoutMasterId r:id="rId40"/>
  </p:handoutMasterIdLst>
  <p:sldIdLst>
    <p:sldId id="418" r:id="rId2"/>
    <p:sldId id="273" r:id="rId3"/>
    <p:sldId id="1048" r:id="rId4"/>
    <p:sldId id="1049" r:id="rId5"/>
    <p:sldId id="1037" r:id="rId6"/>
    <p:sldId id="1036" r:id="rId7"/>
    <p:sldId id="1039" r:id="rId8"/>
    <p:sldId id="1061" r:id="rId9"/>
    <p:sldId id="1047" r:id="rId10"/>
    <p:sldId id="1065" r:id="rId11"/>
    <p:sldId id="1076" r:id="rId12"/>
    <p:sldId id="1067" r:id="rId13"/>
    <p:sldId id="1077" r:id="rId14"/>
    <p:sldId id="1078" r:id="rId15"/>
    <p:sldId id="1066" r:id="rId16"/>
    <p:sldId id="1069" r:id="rId17"/>
    <p:sldId id="1056" r:id="rId18"/>
    <p:sldId id="1005" r:id="rId19"/>
    <p:sldId id="1008" r:id="rId20"/>
    <p:sldId id="1059" r:id="rId21"/>
    <p:sldId id="1060" r:id="rId22"/>
    <p:sldId id="1062" r:id="rId23"/>
    <p:sldId id="1063" r:id="rId24"/>
    <p:sldId id="1068" r:id="rId25"/>
    <p:sldId id="1031" r:id="rId26"/>
    <p:sldId id="1051" r:id="rId27"/>
    <p:sldId id="1007" r:id="rId28"/>
    <p:sldId id="1064" r:id="rId29"/>
    <p:sldId id="1052" r:id="rId30"/>
    <p:sldId id="1070" r:id="rId31"/>
    <p:sldId id="1071" r:id="rId32"/>
    <p:sldId id="1053" r:id="rId33"/>
    <p:sldId id="1054" r:id="rId34"/>
    <p:sldId id="1057" r:id="rId35"/>
    <p:sldId id="1075" r:id="rId36"/>
    <p:sldId id="1058" r:id="rId37"/>
    <p:sldId id="1073"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ne" id="{75A4FD91-A090-6247-A805-0EFE67863276}">
          <p14:sldIdLst>
            <p14:sldId id="418"/>
            <p14:sldId id="273"/>
            <p14:sldId id="1048"/>
            <p14:sldId id="1049"/>
            <p14:sldId id="1037"/>
            <p14:sldId id="1036"/>
            <p14:sldId id="1039"/>
            <p14:sldId id="1061"/>
            <p14:sldId id="1047"/>
            <p14:sldId id="1065"/>
            <p14:sldId id="1076"/>
            <p14:sldId id="1067"/>
            <p14:sldId id="1077"/>
            <p14:sldId id="1078"/>
            <p14:sldId id="1066"/>
            <p14:sldId id="1069"/>
            <p14:sldId id="1056"/>
            <p14:sldId id="1005"/>
            <p14:sldId id="1008"/>
            <p14:sldId id="1059"/>
            <p14:sldId id="1060"/>
            <p14:sldId id="1062"/>
            <p14:sldId id="1063"/>
            <p14:sldId id="1068"/>
            <p14:sldId id="1031"/>
            <p14:sldId id="1051"/>
            <p14:sldId id="1007"/>
            <p14:sldId id="1064"/>
            <p14:sldId id="1052"/>
            <p14:sldId id="1070"/>
            <p14:sldId id="1071"/>
            <p14:sldId id="1053"/>
            <p14:sldId id="1054"/>
            <p14:sldId id="1057"/>
            <p14:sldId id="1075"/>
            <p14:sldId id="1058"/>
            <p14:sldId id="10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72B"/>
    <a:srgbClr val="0099FF"/>
    <a:srgbClr val="66CC33"/>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3"/>
    <p:restoredTop sz="95884"/>
  </p:normalViewPr>
  <p:slideViewPr>
    <p:cSldViewPr snapToGrid="0" snapToObjects="1">
      <p:cViewPr>
        <p:scale>
          <a:sx n="113" d="100"/>
          <a:sy n="113" d="100"/>
        </p:scale>
        <p:origin x="392" y="144"/>
      </p:cViewPr>
      <p:guideLst/>
    </p:cSldViewPr>
  </p:slideViewPr>
  <p:outlineViewPr>
    <p:cViewPr>
      <p:scale>
        <a:sx n="33" d="100"/>
        <a:sy n="33" d="100"/>
      </p:scale>
      <p:origin x="0" y="-532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1" d="100"/>
          <a:sy n="121"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ED5D023-73C1-674C-B980-61117B597C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Gellix" pitchFamily="2" charset="77"/>
            </a:endParaRPr>
          </a:p>
        </p:txBody>
      </p:sp>
      <p:sp>
        <p:nvSpPr>
          <p:cNvPr id="3" name="Espace réservé de la date 2">
            <a:extLst>
              <a:ext uri="{FF2B5EF4-FFF2-40B4-BE49-F238E27FC236}">
                <a16:creationId xmlns:a16="http://schemas.microsoft.com/office/drawing/2014/main" id="{8E1CE9E4-69A3-9E40-A87F-ED1BF79583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08ADE5-B49F-8942-A0AB-76296F2B64DE}" type="datetimeFigureOut">
              <a:rPr lang="fr-FR" smtClean="0">
                <a:latin typeface="Gellix" pitchFamily="2" charset="77"/>
              </a:rPr>
              <a:t>07/05/2024</a:t>
            </a:fld>
            <a:endParaRPr lang="fr-FR" dirty="0">
              <a:latin typeface="Gellix" pitchFamily="2" charset="77"/>
            </a:endParaRPr>
          </a:p>
        </p:txBody>
      </p:sp>
      <p:sp>
        <p:nvSpPr>
          <p:cNvPr id="4" name="Espace réservé du pied de page 3">
            <a:extLst>
              <a:ext uri="{FF2B5EF4-FFF2-40B4-BE49-F238E27FC236}">
                <a16:creationId xmlns:a16="http://schemas.microsoft.com/office/drawing/2014/main" id="{435A6941-03C6-5F43-8C81-D1371CC841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Gellix" pitchFamily="2" charset="77"/>
            </a:endParaRPr>
          </a:p>
        </p:txBody>
      </p:sp>
      <p:sp>
        <p:nvSpPr>
          <p:cNvPr id="5" name="Espace réservé du numéro de diapositive 4">
            <a:extLst>
              <a:ext uri="{FF2B5EF4-FFF2-40B4-BE49-F238E27FC236}">
                <a16:creationId xmlns:a16="http://schemas.microsoft.com/office/drawing/2014/main" id="{BDB4C575-10D1-7441-AF6E-31D8AA03D3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A57C4A-6280-064C-95C9-E57197474C4E}" type="slidenum">
              <a:rPr lang="fr-FR" smtClean="0">
                <a:latin typeface="Gellix" pitchFamily="2" charset="77"/>
              </a:rPr>
              <a:t>‹N°›</a:t>
            </a:fld>
            <a:endParaRPr lang="fr-FR" dirty="0">
              <a:latin typeface="Gellix" pitchFamily="2" charset="77"/>
            </a:endParaRPr>
          </a:p>
        </p:txBody>
      </p:sp>
    </p:spTree>
    <p:extLst>
      <p:ext uri="{BB962C8B-B14F-4D97-AF65-F5344CB8AC3E}">
        <p14:creationId xmlns:p14="http://schemas.microsoft.com/office/powerpoint/2010/main" val="331895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llix" pitchFamily="2" charset="77"/>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llix" pitchFamily="2" charset="77"/>
              </a:defRPr>
            </a:lvl1pPr>
          </a:lstStyle>
          <a:p>
            <a:fld id="{F40C5790-07F9-A448-9B9B-E5A4741D14E7}" type="datetimeFigureOut">
              <a:rPr lang="fr-FR" smtClean="0"/>
              <a:pPr/>
              <a:t>07/05/2024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llix" pitchFamily="2" charset="77"/>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llix" pitchFamily="2" charset="77"/>
              </a:defRPr>
            </a:lvl1pPr>
          </a:lstStyle>
          <a:p>
            <a:fld id="{F9D4CA4F-5042-994B-9BFF-A17A780E12E8}" type="slidenum">
              <a:rPr lang="fr-FR" smtClean="0"/>
              <a:pPr/>
              <a:t>‹N°›</a:t>
            </a:fld>
            <a:endParaRPr lang="fr-FR" dirty="0"/>
          </a:p>
        </p:txBody>
      </p:sp>
    </p:spTree>
    <p:extLst>
      <p:ext uri="{BB962C8B-B14F-4D97-AF65-F5344CB8AC3E}">
        <p14:creationId xmlns:p14="http://schemas.microsoft.com/office/powerpoint/2010/main" val="327936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ellix" pitchFamily="2" charset="77"/>
        <a:ea typeface="+mn-ea"/>
        <a:cs typeface="+mn-cs"/>
      </a:defRPr>
    </a:lvl1pPr>
    <a:lvl2pPr marL="457200" algn="l" defTabSz="914400" rtl="0" eaLnBrk="1" latinLnBrk="0" hangingPunct="1">
      <a:defRPr sz="1200" b="0" i="0" kern="1200">
        <a:solidFill>
          <a:schemeClr val="tx1"/>
        </a:solidFill>
        <a:latin typeface="Gellix" pitchFamily="2" charset="77"/>
        <a:ea typeface="+mn-ea"/>
        <a:cs typeface="+mn-cs"/>
      </a:defRPr>
    </a:lvl2pPr>
    <a:lvl3pPr marL="914400" algn="l" defTabSz="914400" rtl="0" eaLnBrk="1" latinLnBrk="0" hangingPunct="1">
      <a:defRPr sz="1200" b="0" i="0" kern="1200">
        <a:solidFill>
          <a:schemeClr val="tx1"/>
        </a:solidFill>
        <a:latin typeface="Gellix" pitchFamily="2" charset="77"/>
        <a:ea typeface="+mn-ea"/>
        <a:cs typeface="+mn-cs"/>
      </a:defRPr>
    </a:lvl3pPr>
    <a:lvl4pPr marL="1371600" algn="l" defTabSz="914400" rtl="0" eaLnBrk="1" latinLnBrk="0" hangingPunct="1">
      <a:defRPr sz="1200" b="0" i="0" kern="1200">
        <a:solidFill>
          <a:schemeClr val="tx1"/>
        </a:solidFill>
        <a:latin typeface="Gellix" pitchFamily="2" charset="77"/>
        <a:ea typeface="+mn-ea"/>
        <a:cs typeface="+mn-cs"/>
      </a:defRPr>
    </a:lvl4pPr>
    <a:lvl5pPr marL="1828800" algn="l" defTabSz="914400" rtl="0" eaLnBrk="1" latinLnBrk="0" hangingPunct="1">
      <a:defRPr sz="1200" b="0" i="0" kern="1200">
        <a:solidFill>
          <a:schemeClr val="tx1"/>
        </a:solidFill>
        <a:latin typeface="Gellix"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A06EAB2-DB3E-4847-B14F-A4352DD5570D}" type="slidenum">
              <a:rPr lang="en-US">
                <a:latin typeface="Times" pitchFamily="1" charset="0"/>
                <a:ea typeface="Arial" pitchFamily="1" charset="0"/>
                <a:cs typeface="Arial" pitchFamily="1" charset="0"/>
              </a:rPr>
              <a:pPr/>
              <a:t>1</a:t>
            </a:fld>
            <a:endParaRPr lang="en-US" dirty="0">
              <a:latin typeface="Times" pitchFamily="1" charset="0"/>
              <a:ea typeface="Arial" pitchFamily="1" charset="0"/>
              <a:cs typeface="Arial" pitchFamily="1" charset="0"/>
            </a:endParaRPr>
          </a:p>
        </p:txBody>
      </p:sp>
      <p:sp>
        <p:nvSpPr>
          <p:cNvPr id="17411" name="Rectangle 2"/>
          <p:cNvSpPr>
            <a:spLocks noGrp="1" noRot="1" noChangeAspect="1" noChangeArrowheads="1" noTextEdit="1"/>
          </p:cNvSpPr>
          <p:nvPr>
            <p:ph type="sldImg"/>
          </p:nvPr>
        </p:nvSpPr>
        <p:spPr>
          <a:xfrm>
            <a:off x="155575" y="776288"/>
            <a:ext cx="6792913" cy="3822700"/>
          </a:xfrm>
          <a:ln/>
        </p:spPr>
      </p:sp>
      <p:sp>
        <p:nvSpPr>
          <p:cNvPr id="17412" name="Rectangle 3"/>
          <p:cNvSpPr>
            <a:spLocks noGrp="1" noChangeArrowheads="1"/>
          </p:cNvSpPr>
          <p:nvPr>
            <p:ph type="body" idx="1"/>
          </p:nvPr>
        </p:nvSpPr>
        <p:spPr>
          <a:xfrm>
            <a:off x="940053" y="4859520"/>
            <a:ext cx="5212564" cy="4314479"/>
          </a:xfrm>
          <a:noFill/>
          <a:ln/>
        </p:spPr>
        <p:txBody>
          <a:bodyPr/>
          <a:lstStyle/>
          <a:p>
            <a:pPr eaLnBrk="1" hangingPunct="1"/>
            <a:endParaRPr lang="en-US" dirty="0">
              <a:latin typeface="Times" pitchFamily="1" charset="0"/>
              <a:ea typeface="Arial" pitchFamily="1" charset="0"/>
              <a:cs typeface="Arial" pitchFamily="1" charset="0"/>
            </a:endParaRPr>
          </a:p>
        </p:txBody>
      </p:sp>
    </p:spTree>
    <p:extLst>
      <p:ext uri="{BB962C8B-B14F-4D97-AF65-F5344CB8AC3E}">
        <p14:creationId xmlns:p14="http://schemas.microsoft.com/office/powerpoint/2010/main" val="241477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10</a:t>
            </a:fld>
            <a:endParaRPr lang="fr-CH"/>
          </a:p>
        </p:txBody>
      </p:sp>
    </p:spTree>
    <p:extLst>
      <p:ext uri="{BB962C8B-B14F-4D97-AF65-F5344CB8AC3E}">
        <p14:creationId xmlns:p14="http://schemas.microsoft.com/office/powerpoint/2010/main" val="105474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11</a:t>
            </a:fld>
            <a:endParaRPr lang="fr-CH"/>
          </a:p>
        </p:txBody>
      </p:sp>
    </p:spTree>
    <p:extLst>
      <p:ext uri="{BB962C8B-B14F-4D97-AF65-F5344CB8AC3E}">
        <p14:creationId xmlns:p14="http://schemas.microsoft.com/office/powerpoint/2010/main" val="285237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12</a:t>
            </a:fld>
            <a:endParaRPr lang="fr-CH"/>
          </a:p>
        </p:txBody>
      </p:sp>
    </p:spTree>
    <p:extLst>
      <p:ext uri="{BB962C8B-B14F-4D97-AF65-F5344CB8AC3E}">
        <p14:creationId xmlns:p14="http://schemas.microsoft.com/office/powerpoint/2010/main" val="57637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13</a:t>
            </a:fld>
            <a:endParaRPr lang="fr-CH"/>
          </a:p>
        </p:txBody>
      </p:sp>
    </p:spTree>
    <p:extLst>
      <p:ext uri="{BB962C8B-B14F-4D97-AF65-F5344CB8AC3E}">
        <p14:creationId xmlns:p14="http://schemas.microsoft.com/office/powerpoint/2010/main" val="1244575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14</a:t>
            </a:fld>
            <a:endParaRPr lang="fr-CH"/>
          </a:p>
        </p:txBody>
      </p:sp>
    </p:spTree>
    <p:extLst>
      <p:ext uri="{BB962C8B-B14F-4D97-AF65-F5344CB8AC3E}">
        <p14:creationId xmlns:p14="http://schemas.microsoft.com/office/powerpoint/2010/main" val="2517608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15</a:t>
            </a:fld>
            <a:endParaRPr lang="fr-CH"/>
          </a:p>
        </p:txBody>
      </p:sp>
    </p:spTree>
    <p:extLst>
      <p:ext uri="{BB962C8B-B14F-4D97-AF65-F5344CB8AC3E}">
        <p14:creationId xmlns:p14="http://schemas.microsoft.com/office/powerpoint/2010/main" val="385260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16</a:t>
            </a:fld>
            <a:endParaRPr lang="fr-CH"/>
          </a:p>
        </p:txBody>
      </p:sp>
    </p:spTree>
    <p:extLst>
      <p:ext uri="{BB962C8B-B14F-4D97-AF65-F5344CB8AC3E}">
        <p14:creationId xmlns:p14="http://schemas.microsoft.com/office/powerpoint/2010/main" val="3133061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17</a:t>
            </a:fld>
            <a:endParaRPr lang="fr-CH"/>
          </a:p>
        </p:txBody>
      </p:sp>
    </p:spTree>
    <p:extLst>
      <p:ext uri="{BB962C8B-B14F-4D97-AF65-F5344CB8AC3E}">
        <p14:creationId xmlns:p14="http://schemas.microsoft.com/office/powerpoint/2010/main" val="393981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18</a:t>
            </a:fld>
            <a:endParaRPr lang="fr-CH"/>
          </a:p>
        </p:txBody>
      </p:sp>
    </p:spTree>
    <p:extLst>
      <p:ext uri="{BB962C8B-B14F-4D97-AF65-F5344CB8AC3E}">
        <p14:creationId xmlns:p14="http://schemas.microsoft.com/office/powerpoint/2010/main" val="281950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19</a:t>
            </a:fld>
            <a:endParaRPr lang="fr-CH"/>
          </a:p>
        </p:txBody>
      </p:sp>
    </p:spTree>
    <p:extLst>
      <p:ext uri="{BB962C8B-B14F-4D97-AF65-F5344CB8AC3E}">
        <p14:creationId xmlns:p14="http://schemas.microsoft.com/office/powerpoint/2010/main" val="120033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9D4CA4F-5042-994B-9BFF-A17A780E12E8}" type="slidenum">
              <a:rPr lang="fr-FR" smtClean="0"/>
              <a:pPr/>
              <a:t>2</a:t>
            </a:fld>
            <a:endParaRPr lang="fr-FR" dirty="0"/>
          </a:p>
        </p:txBody>
      </p:sp>
    </p:spTree>
    <p:extLst>
      <p:ext uri="{BB962C8B-B14F-4D97-AF65-F5344CB8AC3E}">
        <p14:creationId xmlns:p14="http://schemas.microsoft.com/office/powerpoint/2010/main" val="604551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20</a:t>
            </a:fld>
            <a:endParaRPr lang="fr-CH"/>
          </a:p>
        </p:txBody>
      </p:sp>
    </p:spTree>
    <p:extLst>
      <p:ext uri="{BB962C8B-B14F-4D97-AF65-F5344CB8AC3E}">
        <p14:creationId xmlns:p14="http://schemas.microsoft.com/office/powerpoint/2010/main" val="2846907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21</a:t>
            </a:fld>
            <a:endParaRPr lang="fr-CH"/>
          </a:p>
        </p:txBody>
      </p:sp>
    </p:spTree>
    <p:extLst>
      <p:ext uri="{BB962C8B-B14F-4D97-AF65-F5344CB8AC3E}">
        <p14:creationId xmlns:p14="http://schemas.microsoft.com/office/powerpoint/2010/main" val="2184301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22</a:t>
            </a:fld>
            <a:endParaRPr lang="fr-CH"/>
          </a:p>
        </p:txBody>
      </p:sp>
    </p:spTree>
    <p:extLst>
      <p:ext uri="{BB962C8B-B14F-4D97-AF65-F5344CB8AC3E}">
        <p14:creationId xmlns:p14="http://schemas.microsoft.com/office/powerpoint/2010/main" val="787141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23</a:t>
            </a:fld>
            <a:endParaRPr lang="fr-CH"/>
          </a:p>
        </p:txBody>
      </p:sp>
    </p:spTree>
    <p:extLst>
      <p:ext uri="{BB962C8B-B14F-4D97-AF65-F5344CB8AC3E}">
        <p14:creationId xmlns:p14="http://schemas.microsoft.com/office/powerpoint/2010/main" val="3506418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24</a:t>
            </a:fld>
            <a:endParaRPr lang="fr-CH"/>
          </a:p>
        </p:txBody>
      </p:sp>
    </p:spTree>
    <p:extLst>
      <p:ext uri="{BB962C8B-B14F-4D97-AF65-F5344CB8AC3E}">
        <p14:creationId xmlns:p14="http://schemas.microsoft.com/office/powerpoint/2010/main" val="4290403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25</a:t>
            </a:fld>
            <a:endParaRPr lang="fr-CH"/>
          </a:p>
        </p:txBody>
      </p:sp>
    </p:spTree>
    <p:extLst>
      <p:ext uri="{BB962C8B-B14F-4D97-AF65-F5344CB8AC3E}">
        <p14:creationId xmlns:p14="http://schemas.microsoft.com/office/powerpoint/2010/main" val="695853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26</a:t>
            </a:fld>
            <a:endParaRPr lang="fr-CH"/>
          </a:p>
        </p:txBody>
      </p:sp>
    </p:spTree>
    <p:extLst>
      <p:ext uri="{BB962C8B-B14F-4D97-AF65-F5344CB8AC3E}">
        <p14:creationId xmlns:p14="http://schemas.microsoft.com/office/powerpoint/2010/main" val="3640814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27</a:t>
            </a:fld>
            <a:endParaRPr lang="fr-CH"/>
          </a:p>
        </p:txBody>
      </p:sp>
    </p:spTree>
    <p:extLst>
      <p:ext uri="{BB962C8B-B14F-4D97-AF65-F5344CB8AC3E}">
        <p14:creationId xmlns:p14="http://schemas.microsoft.com/office/powerpoint/2010/main" val="2219697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28</a:t>
            </a:fld>
            <a:endParaRPr lang="fr-CH"/>
          </a:p>
        </p:txBody>
      </p:sp>
    </p:spTree>
    <p:extLst>
      <p:ext uri="{BB962C8B-B14F-4D97-AF65-F5344CB8AC3E}">
        <p14:creationId xmlns:p14="http://schemas.microsoft.com/office/powerpoint/2010/main" val="2307661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29</a:t>
            </a:fld>
            <a:endParaRPr lang="fr-CH"/>
          </a:p>
        </p:txBody>
      </p:sp>
    </p:spTree>
    <p:extLst>
      <p:ext uri="{BB962C8B-B14F-4D97-AF65-F5344CB8AC3E}">
        <p14:creationId xmlns:p14="http://schemas.microsoft.com/office/powerpoint/2010/main" val="317352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3</a:t>
            </a:fld>
            <a:endParaRPr lang="fr-CH"/>
          </a:p>
        </p:txBody>
      </p:sp>
    </p:spTree>
    <p:extLst>
      <p:ext uri="{BB962C8B-B14F-4D97-AF65-F5344CB8AC3E}">
        <p14:creationId xmlns:p14="http://schemas.microsoft.com/office/powerpoint/2010/main" val="1778566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30</a:t>
            </a:fld>
            <a:endParaRPr lang="fr-CH"/>
          </a:p>
        </p:txBody>
      </p:sp>
    </p:spTree>
    <p:extLst>
      <p:ext uri="{BB962C8B-B14F-4D97-AF65-F5344CB8AC3E}">
        <p14:creationId xmlns:p14="http://schemas.microsoft.com/office/powerpoint/2010/main" val="650700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31</a:t>
            </a:fld>
            <a:endParaRPr lang="fr-CH"/>
          </a:p>
        </p:txBody>
      </p:sp>
    </p:spTree>
    <p:extLst>
      <p:ext uri="{BB962C8B-B14F-4D97-AF65-F5344CB8AC3E}">
        <p14:creationId xmlns:p14="http://schemas.microsoft.com/office/powerpoint/2010/main" val="1577351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32</a:t>
            </a:fld>
            <a:endParaRPr lang="fr-CH"/>
          </a:p>
        </p:txBody>
      </p:sp>
    </p:spTree>
    <p:extLst>
      <p:ext uri="{BB962C8B-B14F-4D97-AF65-F5344CB8AC3E}">
        <p14:creationId xmlns:p14="http://schemas.microsoft.com/office/powerpoint/2010/main" val="1316611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33</a:t>
            </a:fld>
            <a:endParaRPr lang="fr-CH"/>
          </a:p>
        </p:txBody>
      </p:sp>
    </p:spTree>
    <p:extLst>
      <p:ext uri="{BB962C8B-B14F-4D97-AF65-F5344CB8AC3E}">
        <p14:creationId xmlns:p14="http://schemas.microsoft.com/office/powerpoint/2010/main" val="3080863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34</a:t>
            </a:fld>
            <a:endParaRPr lang="fr-CH"/>
          </a:p>
        </p:txBody>
      </p:sp>
    </p:spTree>
    <p:extLst>
      <p:ext uri="{BB962C8B-B14F-4D97-AF65-F5344CB8AC3E}">
        <p14:creationId xmlns:p14="http://schemas.microsoft.com/office/powerpoint/2010/main" val="929244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35</a:t>
            </a:fld>
            <a:endParaRPr lang="fr-CH"/>
          </a:p>
        </p:txBody>
      </p:sp>
    </p:spTree>
    <p:extLst>
      <p:ext uri="{BB962C8B-B14F-4D97-AF65-F5344CB8AC3E}">
        <p14:creationId xmlns:p14="http://schemas.microsoft.com/office/powerpoint/2010/main" val="3459078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36</a:t>
            </a:fld>
            <a:endParaRPr lang="fr-CH"/>
          </a:p>
        </p:txBody>
      </p:sp>
    </p:spTree>
    <p:extLst>
      <p:ext uri="{BB962C8B-B14F-4D97-AF65-F5344CB8AC3E}">
        <p14:creationId xmlns:p14="http://schemas.microsoft.com/office/powerpoint/2010/main" val="3719406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37</a:t>
            </a:fld>
            <a:endParaRPr lang="fr-CH"/>
          </a:p>
        </p:txBody>
      </p:sp>
    </p:spTree>
    <p:extLst>
      <p:ext uri="{BB962C8B-B14F-4D97-AF65-F5344CB8AC3E}">
        <p14:creationId xmlns:p14="http://schemas.microsoft.com/office/powerpoint/2010/main" val="253518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4</a:t>
            </a:fld>
            <a:endParaRPr lang="fr-CH"/>
          </a:p>
        </p:txBody>
      </p:sp>
    </p:spTree>
    <p:extLst>
      <p:ext uri="{BB962C8B-B14F-4D97-AF65-F5344CB8AC3E}">
        <p14:creationId xmlns:p14="http://schemas.microsoft.com/office/powerpoint/2010/main" val="109349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5</a:t>
            </a:fld>
            <a:endParaRPr lang="fr-CH"/>
          </a:p>
        </p:txBody>
      </p:sp>
    </p:spTree>
    <p:extLst>
      <p:ext uri="{BB962C8B-B14F-4D97-AF65-F5344CB8AC3E}">
        <p14:creationId xmlns:p14="http://schemas.microsoft.com/office/powerpoint/2010/main" val="321077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6</a:t>
            </a:fld>
            <a:endParaRPr lang="fr-CH"/>
          </a:p>
        </p:txBody>
      </p:sp>
    </p:spTree>
    <p:extLst>
      <p:ext uri="{BB962C8B-B14F-4D97-AF65-F5344CB8AC3E}">
        <p14:creationId xmlns:p14="http://schemas.microsoft.com/office/powerpoint/2010/main" val="378580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7</a:t>
            </a:fld>
            <a:endParaRPr lang="fr-CH"/>
          </a:p>
        </p:txBody>
      </p:sp>
    </p:spTree>
    <p:extLst>
      <p:ext uri="{BB962C8B-B14F-4D97-AF65-F5344CB8AC3E}">
        <p14:creationId xmlns:p14="http://schemas.microsoft.com/office/powerpoint/2010/main" val="392812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8</a:t>
            </a:fld>
            <a:endParaRPr lang="fr-CH"/>
          </a:p>
        </p:txBody>
      </p:sp>
    </p:spTree>
    <p:extLst>
      <p:ext uri="{BB962C8B-B14F-4D97-AF65-F5344CB8AC3E}">
        <p14:creationId xmlns:p14="http://schemas.microsoft.com/office/powerpoint/2010/main" val="347745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147C3ECC-7531-40BD-BC3A-2E03D8434BA2}" type="slidenum">
              <a:rPr lang="fr-CH" smtClean="0"/>
              <a:t>9</a:t>
            </a:fld>
            <a:endParaRPr lang="fr-CH"/>
          </a:p>
        </p:txBody>
      </p:sp>
    </p:spTree>
    <p:extLst>
      <p:ext uri="{BB962C8B-B14F-4D97-AF65-F5344CB8AC3E}">
        <p14:creationId xmlns:p14="http://schemas.microsoft.com/office/powerpoint/2010/main" val="82887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11E6E0C-38F7-EB43-A3BE-64A9CE188F96}"/>
              </a:ext>
            </a:extLst>
          </p:cNvPr>
          <p:cNvSpPr>
            <a:spLocks noGrp="1"/>
          </p:cNvSpPr>
          <p:nvPr>
            <p:ph type="dt" sz="half" idx="10"/>
          </p:nvPr>
        </p:nvSpPr>
        <p:spPr>
          <a:xfrm>
            <a:off x="3216275" y="6202362"/>
            <a:ext cx="1270000" cy="434975"/>
          </a:xfrm>
          <a:prstGeom prst="rect">
            <a:avLst/>
          </a:prstGeom>
        </p:spPr>
        <p:txBody>
          <a:bodyPr/>
          <a:lstStyle/>
          <a:p>
            <a:fld id="{47BD2192-0F48-FD4A-ADCC-BA0B5F51B29E}" type="datetime1">
              <a:rPr lang="fr-CH" smtClean="0"/>
              <a:t>07.05.24</a:t>
            </a:fld>
            <a:endParaRPr lang="fr-FR"/>
          </a:p>
        </p:txBody>
      </p:sp>
      <p:sp>
        <p:nvSpPr>
          <p:cNvPr id="3" name="Espace réservé du pied de page 2">
            <a:extLst>
              <a:ext uri="{FF2B5EF4-FFF2-40B4-BE49-F238E27FC236}">
                <a16:creationId xmlns:a16="http://schemas.microsoft.com/office/drawing/2014/main" id="{F5282EFD-463D-8A48-960A-820795968952}"/>
              </a:ext>
            </a:extLst>
          </p:cNvPr>
          <p:cNvSpPr>
            <a:spLocks noGrp="1"/>
          </p:cNvSpPr>
          <p:nvPr>
            <p:ph type="ftr" sz="quarter" idx="11"/>
          </p:nvPr>
        </p:nvSpPr>
        <p:spPr>
          <a:xfrm>
            <a:off x="4703763" y="6272213"/>
            <a:ext cx="4271962" cy="365125"/>
          </a:xfrm>
          <a:prstGeom prst="rect">
            <a:avLst/>
          </a:prstGeom>
        </p:spPr>
        <p:txBody>
          <a:bodyPr/>
          <a:lstStyle/>
          <a:p>
            <a:r>
              <a:rPr lang="fr-FR" dirty="0"/>
              <a:t>Pied de page</a:t>
            </a:r>
          </a:p>
        </p:txBody>
      </p:sp>
      <p:sp>
        <p:nvSpPr>
          <p:cNvPr id="4" name="Espace réservé du numéro de diapositive 3">
            <a:extLst>
              <a:ext uri="{FF2B5EF4-FFF2-40B4-BE49-F238E27FC236}">
                <a16:creationId xmlns:a16="http://schemas.microsoft.com/office/drawing/2014/main" id="{15CA6836-0CDE-DB4B-A40E-AC15E3EAFC5A}"/>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364820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92EA1-D775-9C4B-BA79-2640E6B9D1AB}"/>
              </a:ext>
            </a:extLst>
          </p:cNvPr>
          <p:cNvSpPr>
            <a:spLocks noGrp="1"/>
          </p:cNvSpPr>
          <p:nvPr>
            <p:ph type="title"/>
          </p:nvPr>
        </p:nvSpPr>
        <p:spPr>
          <a:xfrm>
            <a:off x="228600" y="220663"/>
            <a:ext cx="5756275" cy="2768599"/>
          </a:xfrm>
          <a:prstGeom prst="rect">
            <a:avLst/>
          </a:prstGeom>
        </p:spPr>
        <p:txBody>
          <a:bodyPr anchor="t" anchorCtr="0"/>
          <a:lstStyle>
            <a:lvl1pPr>
              <a:defRPr sz="3200"/>
            </a:lvl1pPr>
          </a:lstStyle>
          <a:p>
            <a:r>
              <a:rPr lang="fr-FR"/>
              <a:t>Modifiez le style du titre</a:t>
            </a:r>
            <a:endParaRPr lang="fr-FR" dirty="0"/>
          </a:p>
        </p:txBody>
      </p:sp>
      <p:sp>
        <p:nvSpPr>
          <p:cNvPr id="4" name="Espace réservé du texte 3">
            <a:extLst>
              <a:ext uri="{FF2B5EF4-FFF2-40B4-BE49-F238E27FC236}">
                <a16:creationId xmlns:a16="http://schemas.microsoft.com/office/drawing/2014/main" id="{AAB48F56-8D88-DE4C-ACBB-C0FDC86B1B4A}"/>
              </a:ext>
            </a:extLst>
          </p:cNvPr>
          <p:cNvSpPr>
            <a:spLocks noGrp="1"/>
          </p:cNvSpPr>
          <p:nvPr>
            <p:ph type="body" sz="half" idx="2"/>
          </p:nvPr>
        </p:nvSpPr>
        <p:spPr>
          <a:xfrm>
            <a:off x="219076" y="3213099"/>
            <a:ext cx="5769151" cy="27685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CA267C2-7304-3647-A382-A08B86194CBB}"/>
              </a:ext>
            </a:extLst>
          </p:cNvPr>
          <p:cNvSpPr>
            <a:spLocks noGrp="1"/>
          </p:cNvSpPr>
          <p:nvPr>
            <p:ph type="dt" sz="half" idx="10"/>
          </p:nvPr>
        </p:nvSpPr>
        <p:spPr>
          <a:xfrm>
            <a:off x="3216275" y="6202362"/>
            <a:ext cx="1270000" cy="434975"/>
          </a:xfrm>
          <a:prstGeom prst="rect">
            <a:avLst/>
          </a:prstGeom>
        </p:spPr>
        <p:txBody>
          <a:bodyPr/>
          <a:lstStyle/>
          <a:p>
            <a:fld id="{D2F2EC9A-1E35-2041-805D-C180A9D67E9F}" type="datetime1">
              <a:rPr lang="fr-CH" smtClean="0"/>
              <a:t>07.05.24</a:t>
            </a:fld>
            <a:endParaRPr lang="fr-FR"/>
          </a:p>
        </p:txBody>
      </p:sp>
      <p:sp>
        <p:nvSpPr>
          <p:cNvPr id="6" name="Espace réservé du pied de page 5">
            <a:extLst>
              <a:ext uri="{FF2B5EF4-FFF2-40B4-BE49-F238E27FC236}">
                <a16:creationId xmlns:a16="http://schemas.microsoft.com/office/drawing/2014/main" id="{83EECE49-388B-C34E-980F-28269BBE1297}"/>
              </a:ext>
            </a:extLst>
          </p:cNvPr>
          <p:cNvSpPr>
            <a:spLocks noGrp="1"/>
          </p:cNvSpPr>
          <p:nvPr>
            <p:ph type="ftr" sz="quarter" idx="11"/>
          </p:nvPr>
        </p:nvSpPr>
        <p:spPr>
          <a:xfrm>
            <a:off x="4703762" y="6272213"/>
            <a:ext cx="4271961" cy="365125"/>
          </a:xfrm>
          <a:prstGeom prst="rect">
            <a:avLst/>
          </a:prstGeom>
        </p:spPr>
        <p:txBody>
          <a:bodyPr/>
          <a:lstStyle/>
          <a:p>
            <a:r>
              <a:rPr lang="fr-FR"/>
              <a:t>Pied de page</a:t>
            </a:r>
          </a:p>
        </p:txBody>
      </p:sp>
      <p:sp>
        <p:nvSpPr>
          <p:cNvPr id="7" name="Espace réservé du numéro de diapositive 6">
            <a:extLst>
              <a:ext uri="{FF2B5EF4-FFF2-40B4-BE49-F238E27FC236}">
                <a16:creationId xmlns:a16="http://schemas.microsoft.com/office/drawing/2014/main" id="{3CB3181D-6251-F649-9E49-120ACD7B4F31}"/>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
        <p:nvSpPr>
          <p:cNvPr id="11" name="Espace réservé du contenu 2">
            <a:extLst>
              <a:ext uri="{FF2B5EF4-FFF2-40B4-BE49-F238E27FC236}">
                <a16:creationId xmlns:a16="http://schemas.microsoft.com/office/drawing/2014/main" id="{9A6DC65C-E0C4-2D4D-B98C-F3E81E54D195}"/>
              </a:ext>
            </a:extLst>
          </p:cNvPr>
          <p:cNvSpPr>
            <a:spLocks noGrp="1"/>
          </p:cNvSpPr>
          <p:nvPr>
            <p:ph idx="1" hasCustomPrompt="1"/>
          </p:nvPr>
        </p:nvSpPr>
        <p:spPr>
          <a:xfrm>
            <a:off x="6207125" y="220663"/>
            <a:ext cx="5756275" cy="5759450"/>
          </a:xfrm>
        </p:spPr>
        <p:txBody>
          <a:bodyPr/>
          <a:lstStyle/>
          <a:p>
            <a:pPr lvl="0"/>
            <a:r>
              <a:rPr lang="fr-FR" dirty="0"/>
              <a:t>Contenu</a:t>
            </a:r>
          </a:p>
        </p:txBody>
      </p:sp>
    </p:spTree>
    <p:extLst>
      <p:ext uri="{BB962C8B-B14F-4D97-AF65-F5344CB8AC3E}">
        <p14:creationId xmlns:p14="http://schemas.microsoft.com/office/powerpoint/2010/main" val="189739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92EA1-D775-9C4B-BA79-2640E6B9D1AB}"/>
              </a:ext>
            </a:extLst>
          </p:cNvPr>
          <p:cNvSpPr>
            <a:spLocks noGrp="1"/>
          </p:cNvSpPr>
          <p:nvPr>
            <p:ph type="title"/>
          </p:nvPr>
        </p:nvSpPr>
        <p:spPr>
          <a:xfrm>
            <a:off x="228600" y="220663"/>
            <a:ext cx="5756275" cy="2768599"/>
          </a:xfrm>
          <a:prstGeom prst="rect">
            <a:avLst/>
          </a:prstGeom>
        </p:spPr>
        <p:txBody>
          <a:bodyPr anchor="t" anchorCtr="0"/>
          <a:lstStyle>
            <a:lvl1pPr>
              <a:defRPr sz="3200"/>
            </a:lvl1pPr>
          </a:lstStyle>
          <a:p>
            <a:r>
              <a:rPr lang="fr-FR"/>
              <a:t>Modifiez le style du titre</a:t>
            </a:r>
            <a:endParaRPr lang="fr-FR" dirty="0"/>
          </a:p>
        </p:txBody>
      </p:sp>
      <p:sp>
        <p:nvSpPr>
          <p:cNvPr id="4" name="Espace réservé du texte 3">
            <a:extLst>
              <a:ext uri="{FF2B5EF4-FFF2-40B4-BE49-F238E27FC236}">
                <a16:creationId xmlns:a16="http://schemas.microsoft.com/office/drawing/2014/main" id="{AAB48F56-8D88-DE4C-ACBB-C0FDC86B1B4A}"/>
              </a:ext>
            </a:extLst>
          </p:cNvPr>
          <p:cNvSpPr>
            <a:spLocks noGrp="1"/>
          </p:cNvSpPr>
          <p:nvPr>
            <p:ph type="body" sz="half" idx="2"/>
          </p:nvPr>
        </p:nvSpPr>
        <p:spPr>
          <a:xfrm>
            <a:off x="219076" y="3213099"/>
            <a:ext cx="5769151" cy="27685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CA267C2-7304-3647-A382-A08B86194CBB}"/>
              </a:ext>
            </a:extLst>
          </p:cNvPr>
          <p:cNvSpPr>
            <a:spLocks noGrp="1"/>
          </p:cNvSpPr>
          <p:nvPr>
            <p:ph type="dt" sz="half" idx="10"/>
          </p:nvPr>
        </p:nvSpPr>
        <p:spPr>
          <a:xfrm>
            <a:off x="3216275" y="6202362"/>
            <a:ext cx="1270000" cy="434975"/>
          </a:xfrm>
          <a:prstGeom prst="rect">
            <a:avLst/>
          </a:prstGeom>
        </p:spPr>
        <p:txBody>
          <a:bodyPr/>
          <a:lstStyle/>
          <a:p>
            <a:fld id="{5345DF04-C4BC-2743-812E-B95572C66DC2}" type="datetime1">
              <a:rPr lang="fr-CH" smtClean="0"/>
              <a:t>07.05.24</a:t>
            </a:fld>
            <a:endParaRPr lang="fr-FR"/>
          </a:p>
        </p:txBody>
      </p:sp>
      <p:sp>
        <p:nvSpPr>
          <p:cNvPr id="6" name="Espace réservé du pied de page 5">
            <a:extLst>
              <a:ext uri="{FF2B5EF4-FFF2-40B4-BE49-F238E27FC236}">
                <a16:creationId xmlns:a16="http://schemas.microsoft.com/office/drawing/2014/main" id="{83EECE49-388B-C34E-980F-28269BBE1297}"/>
              </a:ext>
            </a:extLst>
          </p:cNvPr>
          <p:cNvSpPr>
            <a:spLocks noGrp="1"/>
          </p:cNvSpPr>
          <p:nvPr>
            <p:ph type="ftr" sz="quarter" idx="11"/>
          </p:nvPr>
        </p:nvSpPr>
        <p:spPr>
          <a:xfrm>
            <a:off x="4703762" y="6272213"/>
            <a:ext cx="4271961" cy="365125"/>
          </a:xfrm>
          <a:prstGeom prst="rect">
            <a:avLst/>
          </a:prstGeom>
        </p:spPr>
        <p:txBody>
          <a:bodyPr/>
          <a:lstStyle/>
          <a:p>
            <a:r>
              <a:rPr lang="fr-FR"/>
              <a:t>Pied de page</a:t>
            </a:r>
          </a:p>
        </p:txBody>
      </p:sp>
      <p:sp>
        <p:nvSpPr>
          <p:cNvPr id="7" name="Espace réservé du numéro de diapositive 6">
            <a:extLst>
              <a:ext uri="{FF2B5EF4-FFF2-40B4-BE49-F238E27FC236}">
                <a16:creationId xmlns:a16="http://schemas.microsoft.com/office/drawing/2014/main" id="{3CB3181D-6251-F649-9E49-120ACD7B4F31}"/>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
        <p:nvSpPr>
          <p:cNvPr id="11" name="Espace réservé du contenu 2">
            <a:extLst>
              <a:ext uri="{FF2B5EF4-FFF2-40B4-BE49-F238E27FC236}">
                <a16:creationId xmlns:a16="http://schemas.microsoft.com/office/drawing/2014/main" id="{9A6DC65C-E0C4-2D4D-B98C-F3E81E54D195}"/>
              </a:ext>
            </a:extLst>
          </p:cNvPr>
          <p:cNvSpPr>
            <a:spLocks noGrp="1"/>
          </p:cNvSpPr>
          <p:nvPr>
            <p:ph idx="1" hasCustomPrompt="1"/>
          </p:nvPr>
        </p:nvSpPr>
        <p:spPr>
          <a:xfrm>
            <a:off x="6207126" y="220663"/>
            <a:ext cx="2768598" cy="2768599"/>
          </a:xfrm>
        </p:spPr>
        <p:txBody>
          <a:bodyPr/>
          <a:lstStyle/>
          <a:p>
            <a:pPr lvl="0"/>
            <a:r>
              <a:rPr lang="fr-FR" dirty="0"/>
              <a:t>Contenu</a:t>
            </a:r>
          </a:p>
        </p:txBody>
      </p:sp>
      <p:sp>
        <p:nvSpPr>
          <p:cNvPr id="8" name="Espace réservé du contenu 2">
            <a:extLst>
              <a:ext uri="{FF2B5EF4-FFF2-40B4-BE49-F238E27FC236}">
                <a16:creationId xmlns:a16="http://schemas.microsoft.com/office/drawing/2014/main" id="{1BDB7DAD-5215-244B-A292-BF53D0E47828}"/>
              </a:ext>
            </a:extLst>
          </p:cNvPr>
          <p:cNvSpPr>
            <a:spLocks noGrp="1"/>
          </p:cNvSpPr>
          <p:nvPr>
            <p:ph idx="13" hasCustomPrompt="1"/>
          </p:nvPr>
        </p:nvSpPr>
        <p:spPr>
          <a:xfrm>
            <a:off x="9193212" y="220663"/>
            <a:ext cx="2768598" cy="2768599"/>
          </a:xfrm>
        </p:spPr>
        <p:txBody>
          <a:bodyPr/>
          <a:lstStyle/>
          <a:p>
            <a:pPr lvl="0"/>
            <a:r>
              <a:rPr lang="fr-FR" dirty="0"/>
              <a:t>Contenu</a:t>
            </a:r>
          </a:p>
        </p:txBody>
      </p:sp>
      <p:sp>
        <p:nvSpPr>
          <p:cNvPr id="9" name="Espace réservé du contenu 2">
            <a:extLst>
              <a:ext uri="{FF2B5EF4-FFF2-40B4-BE49-F238E27FC236}">
                <a16:creationId xmlns:a16="http://schemas.microsoft.com/office/drawing/2014/main" id="{8E6E39DB-1754-0F4C-AD92-F68977673DE0}"/>
              </a:ext>
            </a:extLst>
          </p:cNvPr>
          <p:cNvSpPr>
            <a:spLocks noGrp="1"/>
          </p:cNvSpPr>
          <p:nvPr>
            <p:ph idx="14" hasCustomPrompt="1"/>
          </p:nvPr>
        </p:nvSpPr>
        <p:spPr>
          <a:xfrm>
            <a:off x="6207126" y="3213100"/>
            <a:ext cx="2768598" cy="2768599"/>
          </a:xfrm>
        </p:spPr>
        <p:txBody>
          <a:bodyPr/>
          <a:lstStyle/>
          <a:p>
            <a:pPr lvl="0"/>
            <a:r>
              <a:rPr lang="fr-FR" dirty="0"/>
              <a:t>Contenu</a:t>
            </a:r>
          </a:p>
        </p:txBody>
      </p:sp>
      <p:sp>
        <p:nvSpPr>
          <p:cNvPr id="10" name="Espace réservé du contenu 2">
            <a:extLst>
              <a:ext uri="{FF2B5EF4-FFF2-40B4-BE49-F238E27FC236}">
                <a16:creationId xmlns:a16="http://schemas.microsoft.com/office/drawing/2014/main" id="{EDD6E2CA-3DDE-2846-84C1-6D0B2D851EEF}"/>
              </a:ext>
            </a:extLst>
          </p:cNvPr>
          <p:cNvSpPr>
            <a:spLocks noGrp="1"/>
          </p:cNvSpPr>
          <p:nvPr>
            <p:ph idx="15" hasCustomPrompt="1"/>
          </p:nvPr>
        </p:nvSpPr>
        <p:spPr>
          <a:xfrm>
            <a:off x="9193212" y="3213100"/>
            <a:ext cx="2768598" cy="2768599"/>
          </a:xfrm>
        </p:spPr>
        <p:txBody>
          <a:bodyPr/>
          <a:lstStyle/>
          <a:p>
            <a:pPr lvl="0"/>
            <a:r>
              <a:rPr lang="fr-FR" dirty="0"/>
              <a:t>Contenu</a:t>
            </a:r>
          </a:p>
        </p:txBody>
      </p:sp>
    </p:spTree>
    <p:extLst>
      <p:ext uri="{BB962C8B-B14F-4D97-AF65-F5344CB8AC3E}">
        <p14:creationId xmlns:p14="http://schemas.microsoft.com/office/powerpoint/2010/main" val="414992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129F8-747C-A942-8512-80E850AE162C}"/>
              </a:ext>
            </a:extLst>
          </p:cNvPr>
          <p:cNvSpPr>
            <a:spLocks noGrp="1"/>
          </p:cNvSpPr>
          <p:nvPr>
            <p:ph type="title"/>
          </p:nvPr>
        </p:nvSpPr>
        <p:spPr>
          <a:xfrm>
            <a:off x="219075" y="220664"/>
            <a:ext cx="11744325" cy="1274762"/>
          </a:xfrm>
          <a:prstGeom prst="rect">
            <a:avLst/>
          </a:prstGeom>
        </p:spPr>
        <p:txBody>
          <a:bodyPr anchor="t" anchorCtr="0"/>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32F8D6F6-6EE0-2544-9DE9-A0A30AA1FE8E}"/>
              </a:ext>
            </a:extLst>
          </p:cNvPr>
          <p:cNvSpPr>
            <a:spLocks noGrp="1"/>
          </p:cNvSpPr>
          <p:nvPr>
            <p:ph idx="1"/>
          </p:nvPr>
        </p:nvSpPr>
        <p:spPr>
          <a:xfrm>
            <a:off x="219075" y="1717675"/>
            <a:ext cx="11744325" cy="42624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D3851D07-4DA7-844C-AFCF-73C77DCAE153}"/>
              </a:ext>
            </a:extLst>
          </p:cNvPr>
          <p:cNvSpPr>
            <a:spLocks noGrp="1"/>
          </p:cNvSpPr>
          <p:nvPr>
            <p:ph type="dt" sz="half" idx="10"/>
          </p:nvPr>
        </p:nvSpPr>
        <p:spPr>
          <a:xfrm>
            <a:off x="3216275" y="6202362"/>
            <a:ext cx="1270000" cy="434975"/>
          </a:xfrm>
          <a:prstGeom prst="rect">
            <a:avLst/>
          </a:prstGeom>
        </p:spPr>
        <p:txBody>
          <a:bodyPr/>
          <a:lstStyle/>
          <a:p>
            <a:fld id="{19767EA1-8A7A-7D40-9DA9-3EC6E1B56A03}" type="datetime1">
              <a:rPr lang="fr-CH" smtClean="0"/>
              <a:t>07.05.24</a:t>
            </a:fld>
            <a:endParaRPr lang="fr-FR" dirty="0"/>
          </a:p>
        </p:txBody>
      </p:sp>
      <p:sp>
        <p:nvSpPr>
          <p:cNvPr id="6" name="Espace réservé du numéro de diapositive 5">
            <a:extLst>
              <a:ext uri="{FF2B5EF4-FFF2-40B4-BE49-F238E27FC236}">
                <a16:creationId xmlns:a16="http://schemas.microsoft.com/office/drawing/2014/main" id="{3BDA35C1-F496-5C4F-8483-325C69CE970E}"/>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185039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D7671-4745-FD48-B682-AAC26DD06794}"/>
              </a:ext>
            </a:extLst>
          </p:cNvPr>
          <p:cNvSpPr>
            <a:spLocks noGrp="1"/>
          </p:cNvSpPr>
          <p:nvPr>
            <p:ph type="title"/>
          </p:nvPr>
        </p:nvSpPr>
        <p:spPr>
          <a:xfrm>
            <a:off x="219075" y="1709738"/>
            <a:ext cx="11744325" cy="2782887"/>
          </a:xfrm>
          <a:prstGeom prst="rect">
            <a:avLst/>
          </a:prstGeom>
        </p:spPr>
        <p:txBody>
          <a:bodyPr anchor="b"/>
          <a:lstStyle>
            <a:lvl1pPr>
              <a:defRPr sz="600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045FA712-F5DE-6E42-9A93-D156ABD41DC3}"/>
              </a:ext>
            </a:extLst>
          </p:cNvPr>
          <p:cNvSpPr>
            <a:spLocks noGrp="1"/>
          </p:cNvSpPr>
          <p:nvPr>
            <p:ph type="body" idx="1"/>
          </p:nvPr>
        </p:nvSpPr>
        <p:spPr>
          <a:xfrm>
            <a:off x="219075" y="4706938"/>
            <a:ext cx="11744325" cy="1273175"/>
          </a:xfrm>
        </p:spPr>
        <p:txBody>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F2AF8C4-5C87-C747-A97C-C40AC2C4ADB4}"/>
              </a:ext>
            </a:extLst>
          </p:cNvPr>
          <p:cNvSpPr>
            <a:spLocks noGrp="1"/>
          </p:cNvSpPr>
          <p:nvPr>
            <p:ph type="dt" sz="half" idx="10"/>
          </p:nvPr>
        </p:nvSpPr>
        <p:spPr>
          <a:xfrm>
            <a:off x="3216275" y="6202362"/>
            <a:ext cx="1270000" cy="434975"/>
          </a:xfrm>
          <a:prstGeom prst="rect">
            <a:avLst/>
          </a:prstGeom>
        </p:spPr>
        <p:txBody>
          <a:bodyPr/>
          <a:lstStyle/>
          <a:p>
            <a:fld id="{2C0EEE74-635E-754F-BE9A-4B4AB4EE3BC2}" type="datetime1">
              <a:rPr lang="fr-CH" smtClean="0"/>
              <a:t>07.05.24</a:t>
            </a:fld>
            <a:endParaRPr lang="fr-FR"/>
          </a:p>
        </p:txBody>
      </p:sp>
      <p:sp>
        <p:nvSpPr>
          <p:cNvPr id="5" name="Espace réservé du pied de page 4">
            <a:extLst>
              <a:ext uri="{FF2B5EF4-FFF2-40B4-BE49-F238E27FC236}">
                <a16:creationId xmlns:a16="http://schemas.microsoft.com/office/drawing/2014/main" id="{5D1E608A-422B-8A4B-9E82-AA3DC4FDE3BC}"/>
              </a:ext>
            </a:extLst>
          </p:cNvPr>
          <p:cNvSpPr>
            <a:spLocks noGrp="1"/>
          </p:cNvSpPr>
          <p:nvPr>
            <p:ph type="ftr" sz="quarter" idx="11"/>
          </p:nvPr>
        </p:nvSpPr>
        <p:spPr>
          <a:xfrm>
            <a:off x="4703763" y="6272212"/>
            <a:ext cx="4271962" cy="365125"/>
          </a:xfrm>
          <a:prstGeom prst="rect">
            <a:avLst/>
          </a:prstGeom>
        </p:spPr>
        <p:txBody>
          <a:bodyPr/>
          <a:lstStyle/>
          <a:p>
            <a:r>
              <a:rPr lang="fr-FR"/>
              <a:t>Pied de page</a:t>
            </a:r>
          </a:p>
        </p:txBody>
      </p:sp>
      <p:sp>
        <p:nvSpPr>
          <p:cNvPr id="6" name="Espace réservé du numéro de diapositive 5">
            <a:extLst>
              <a:ext uri="{FF2B5EF4-FFF2-40B4-BE49-F238E27FC236}">
                <a16:creationId xmlns:a16="http://schemas.microsoft.com/office/drawing/2014/main" id="{8DB8D569-0173-144D-BB6B-1E1EB3012E2E}"/>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260420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8AA8F-31D0-4B45-AC7C-93A8B68A792D}"/>
              </a:ext>
            </a:extLst>
          </p:cNvPr>
          <p:cNvSpPr>
            <a:spLocks noGrp="1"/>
          </p:cNvSpPr>
          <p:nvPr>
            <p:ph type="title"/>
          </p:nvPr>
        </p:nvSpPr>
        <p:spPr>
          <a:xfrm>
            <a:off x="228602" y="220664"/>
            <a:ext cx="11734798" cy="1274762"/>
          </a:xfrm>
          <a:prstGeom prst="rect">
            <a:avLst/>
          </a:prstGeom>
        </p:spPr>
        <p:txBody>
          <a:bodyPr anchor="t" anchorCtr="0"/>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E1C51C76-3872-9141-8C82-DE15F2AF114F}"/>
              </a:ext>
            </a:extLst>
          </p:cNvPr>
          <p:cNvSpPr>
            <a:spLocks noGrp="1"/>
          </p:cNvSpPr>
          <p:nvPr>
            <p:ph sz="half" idx="1"/>
          </p:nvPr>
        </p:nvSpPr>
        <p:spPr>
          <a:xfrm>
            <a:off x="228602" y="1717675"/>
            <a:ext cx="5756274" cy="42624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a:extLst>
              <a:ext uri="{FF2B5EF4-FFF2-40B4-BE49-F238E27FC236}">
                <a16:creationId xmlns:a16="http://schemas.microsoft.com/office/drawing/2014/main" id="{8F83E755-80E0-1147-89F0-E99DC5D08A3B}"/>
              </a:ext>
            </a:extLst>
          </p:cNvPr>
          <p:cNvSpPr>
            <a:spLocks noGrp="1"/>
          </p:cNvSpPr>
          <p:nvPr>
            <p:ph sz="half" idx="2"/>
          </p:nvPr>
        </p:nvSpPr>
        <p:spPr>
          <a:xfrm>
            <a:off x="6207125" y="1717675"/>
            <a:ext cx="5756274" cy="42624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a:extLst>
              <a:ext uri="{FF2B5EF4-FFF2-40B4-BE49-F238E27FC236}">
                <a16:creationId xmlns:a16="http://schemas.microsoft.com/office/drawing/2014/main" id="{279BD415-4521-BB47-BE04-D0276D800C50}"/>
              </a:ext>
            </a:extLst>
          </p:cNvPr>
          <p:cNvSpPr>
            <a:spLocks noGrp="1"/>
          </p:cNvSpPr>
          <p:nvPr>
            <p:ph type="dt" sz="half" idx="10"/>
          </p:nvPr>
        </p:nvSpPr>
        <p:spPr>
          <a:xfrm>
            <a:off x="3216275" y="6202362"/>
            <a:ext cx="1270000" cy="434975"/>
          </a:xfrm>
          <a:prstGeom prst="rect">
            <a:avLst/>
          </a:prstGeom>
        </p:spPr>
        <p:txBody>
          <a:bodyPr/>
          <a:lstStyle/>
          <a:p>
            <a:fld id="{4409A738-7FDD-A649-9658-BFFF4F3D36E2}" type="datetime1">
              <a:rPr lang="fr-CH" smtClean="0"/>
              <a:t>07.05.24</a:t>
            </a:fld>
            <a:endParaRPr lang="fr-FR"/>
          </a:p>
        </p:txBody>
      </p:sp>
      <p:sp>
        <p:nvSpPr>
          <p:cNvPr id="6" name="Espace réservé du pied de page 5">
            <a:extLst>
              <a:ext uri="{FF2B5EF4-FFF2-40B4-BE49-F238E27FC236}">
                <a16:creationId xmlns:a16="http://schemas.microsoft.com/office/drawing/2014/main" id="{79A75799-5119-A34C-85EE-3C715313D263}"/>
              </a:ext>
            </a:extLst>
          </p:cNvPr>
          <p:cNvSpPr>
            <a:spLocks noGrp="1"/>
          </p:cNvSpPr>
          <p:nvPr>
            <p:ph type="ftr" sz="quarter" idx="11"/>
          </p:nvPr>
        </p:nvSpPr>
        <p:spPr>
          <a:xfrm>
            <a:off x="4703763" y="6272213"/>
            <a:ext cx="4271962" cy="365125"/>
          </a:xfrm>
          <a:prstGeom prst="rect">
            <a:avLst/>
          </a:prstGeom>
        </p:spPr>
        <p:txBody>
          <a:bodyPr/>
          <a:lstStyle/>
          <a:p>
            <a:r>
              <a:rPr lang="fr-FR"/>
              <a:t>Pied de page</a:t>
            </a:r>
          </a:p>
        </p:txBody>
      </p:sp>
      <p:sp>
        <p:nvSpPr>
          <p:cNvPr id="7" name="Espace réservé du numéro de diapositive 6">
            <a:extLst>
              <a:ext uri="{FF2B5EF4-FFF2-40B4-BE49-F238E27FC236}">
                <a16:creationId xmlns:a16="http://schemas.microsoft.com/office/drawing/2014/main" id="{6FA9FEF6-DFEC-8449-A45A-8B04D87CEA08}"/>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193032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17826-5817-E648-94C1-276A90ADB00E}"/>
              </a:ext>
            </a:extLst>
          </p:cNvPr>
          <p:cNvSpPr>
            <a:spLocks noGrp="1"/>
          </p:cNvSpPr>
          <p:nvPr>
            <p:ph type="title"/>
          </p:nvPr>
        </p:nvSpPr>
        <p:spPr>
          <a:xfrm>
            <a:off x="231777" y="220664"/>
            <a:ext cx="11728445" cy="1274762"/>
          </a:xfrm>
          <a:prstGeom prst="rect">
            <a:avLst/>
          </a:prstGeom>
        </p:spPr>
        <p:txBody>
          <a:bodyPr anchor="t" anchorCtr="0"/>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A139EBE-B6CB-2D42-B7EE-0129CC2172AB}"/>
              </a:ext>
            </a:extLst>
          </p:cNvPr>
          <p:cNvSpPr>
            <a:spLocks noGrp="1"/>
          </p:cNvSpPr>
          <p:nvPr>
            <p:ph type="body" idx="1"/>
          </p:nvPr>
        </p:nvSpPr>
        <p:spPr>
          <a:xfrm>
            <a:off x="219076" y="1717675"/>
            <a:ext cx="5765799" cy="1271588"/>
          </a:xfrm>
        </p:spPr>
        <p:txBody>
          <a:bodyPr anchor="b"/>
          <a:lstStyle>
            <a:lvl1pPr marL="0" indent="0">
              <a:buNone/>
              <a:defRPr sz="24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F61003-669B-A344-954B-C8FFCEAE5340}"/>
              </a:ext>
            </a:extLst>
          </p:cNvPr>
          <p:cNvSpPr>
            <a:spLocks noGrp="1"/>
          </p:cNvSpPr>
          <p:nvPr>
            <p:ph sz="half" idx="2"/>
          </p:nvPr>
        </p:nvSpPr>
        <p:spPr>
          <a:xfrm>
            <a:off x="231777" y="3213099"/>
            <a:ext cx="5765799" cy="2976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128B4C35-9BC0-5C48-BB9F-F6B613254B05}"/>
              </a:ext>
            </a:extLst>
          </p:cNvPr>
          <p:cNvSpPr>
            <a:spLocks noGrp="1"/>
          </p:cNvSpPr>
          <p:nvPr>
            <p:ph type="body" sz="quarter" idx="3"/>
          </p:nvPr>
        </p:nvSpPr>
        <p:spPr>
          <a:xfrm>
            <a:off x="6207125" y="1717675"/>
            <a:ext cx="5753097" cy="1271588"/>
          </a:xfrm>
        </p:spPr>
        <p:txBody>
          <a:bodyPr anchor="b"/>
          <a:lstStyle>
            <a:lvl1pPr marL="0" indent="0">
              <a:buNone/>
              <a:defRPr sz="24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A8FACDB-A478-5D44-B3FC-AE0704789812}"/>
              </a:ext>
            </a:extLst>
          </p:cNvPr>
          <p:cNvSpPr>
            <a:spLocks noGrp="1"/>
          </p:cNvSpPr>
          <p:nvPr>
            <p:ph sz="quarter" idx="4"/>
          </p:nvPr>
        </p:nvSpPr>
        <p:spPr>
          <a:xfrm>
            <a:off x="6207125" y="3213099"/>
            <a:ext cx="5753097" cy="297656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a:extLst>
              <a:ext uri="{FF2B5EF4-FFF2-40B4-BE49-F238E27FC236}">
                <a16:creationId xmlns:a16="http://schemas.microsoft.com/office/drawing/2014/main" id="{153255C1-09AF-314D-9677-7A9C65AC6114}"/>
              </a:ext>
            </a:extLst>
          </p:cNvPr>
          <p:cNvSpPr>
            <a:spLocks noGrp="1"/>
          </p:cNvSpPr>
          <p:nvPr>
            <p:ph type="dt" sz="half" idx="10"/>
          </p:nvPr>
        </p:nvSpPr>
        <p:spPr>
          <a:xfrm>
            <a:off x="3216275" y="6202362"/>
            <a:ext cx="1270000" cy="434975"/>
          </a:xfrm>
          <a:prstGeom prst="rect">
            <a:avLst/>
          </a:prstGeom>
        </p:spPr>
        <p:txBody>
          <a:bodyPr/>
          <a:lstStyle/>
          <a:p>
            <a:fld id="{A0AFE895-8487-554E-8930-DD99BE86DF99}" type="datetime1">
              <a:rPr lang="fr-CH" smtClean="0"/>
              <a:t>07.05.24</a:t>
            </a:fld>
            <a:endParaRPr lang="fr-FR"/>
          </a:p>
        </p:txBody>
      </p:sp>
      <p:sp>
        <p:nvSpPr>
          <p:cNvPr id="8" name="Espace réservé du pied de page 7">
            <a:extLst>
              <a:ext uri="{FF2B5EF4-FFF2-40B4-BE49-F238E27FC236}">
                <a16:creationId xmlns:a16="http://schemas.microsoft.com/office/drawing/2014/main" id="{937A9DEE-8BAE-7446-A0DA-1F64E77D78DD}"/>
              </a:ext>
            </a:extLst>
          </p:cNvPr>
          <p:cNvSpPr>
            <a:spLocks noGrp="1"/>
          </p:cNvSpPr>
          <p:nvPr>
            <p:ph type="ftr" sz="quarter" idx="11"/>
          </p:nvPr>
        </p:nvSpPr>
        <p:spPr>
          <a:xfrm>
            <a:off x="4703763" y="6237287"/>
            <a:ext cx="4271962" cy="400050"/>
          </a:xfrm>
          <a:prstGeom prst="rect">
            <a:avLst/>
          </a:prstGeom>
        </p:spPr>
        <p:txBody>
          <a:bodyPr/>
          <a:lstStyle/>
          <a:p>
            <a:r>
              <a:rPr lang="fr-FR"/>
              <a:t>Pied de page</a:t>
            </a:r>
          </a:p>
        </p:txBody>
      </p:sp>
      <p:sp>
        <p:nvSpPr>
          <p:cNvPr id="9" name="Espace réservé du numéro de diapositive 8">
            <a:extLst>
              <a:ext uri="{FF2B5EF4-FFF2-40B4-BE49-F238E27FC236}">
                <a16:creationId xmlns:a16="http://schemas.microsoft.com/office/drawing/2014/main" id="{2073872F-C307-C443-A2EE-A7B36402BD0F}"/>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2968718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FECBB-8BBA-7D4C-A4C8-65E8E1B2A05F}"/>
              </a:ext>
            </a:extLst>
          </p:cNvPr>
          <p:cNvSpPr>
            <a:spLocks noGrp="1"/>
          </p:cNvSpPr>
          <p:nvPr>
            <p:ph type="title"/>
          </p:nvPr>
        </p:nvSpPr>
        <p:spPr>
          <a:xfrm>
            <a:off x="219075" y="220664"/>
            <a:ext cx="11744325" cy="1274762"/>
          </a:xfrm>
          <a:prstGeom prst="rect">
            <a:avLst/>
          </a:prstGeom>
        </p:spPr>
        <p:txBody>
          <a:bodyPr anchor="t" anchorCtr="0"/>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2D9BFCB0-3D02-9941-A9EA-5D2519F2AE4E}"/>
              </a:ext>
            </a:extLst>
          </p:cNvPr>
          <p:cNvSpPr>
            <a:spLocks noGrp="1"/>
          </p:cNvSpPr>
          <p:nvPr>
            <p:ph type="dt" sz="half" idx="10"/>
          </p:nvPr>
        </p:nvSpPr>
        <p:spPr>
          <a:xfrm>
            <a:off x="3216275" y="6202362"/>
            <a:ext cx="1270000" cy="434975"/>
          </a:xfrm>
          <a:prstGeom prst="rect">
            <a:avLst/>
          </a:prstGeom>
        </p:spPr>
        <p:txBody>
          <a:bodyPr/>
          <a:lstStyle/>
          <a:p>
            <a:fld id="{CE98F5CF-913A-D64F-B64F-93B060D13197}" type="datetime1">
              <a:rPr lang="fr-CH" smtClean="0"/>
              <a:t>07.05.24</a:t>
            </a:fld>
            <a:endParaRPr lang="fr-FR"/>
          </a:p>
        </p:txBody>
      </p:sp>
      <p:sp>
        <p:nvSpPr>
          <p:cNvPr id="4" name="Espace réservé du pied de page 3">
            <a:extLst>
              <a:ext uri="{FF2B5EF4-FFF2-40B4-BE49-F238E27FC236}">
                <a16:creationId xmlns:a16="http://schemas.microsoft.com/office/drawing/2014/main" id="{68D27E9A-E2BD-8F47-9A10-7EE1041723E7}"/>
              </a:ext>
            </a:extLst>
          </p:cNvPr>
          <p:cNvSpPr>
            <a:spLocks noGrp="1"/>
          </p:cNvSpPr>
          <p:nvPr>
            <p:ph type="ftr" sz="quarter" idx="11"/>
          </p:nvPr>
        </p:nvSpPr>
        <p:spPr>
          <a:xfrm>
            <a:off x="4703763" y="6272213"/>
            <a:ext cx="4271962" cy="365125"/>
          </a:xfrm>
          <a:prstGeom prst="rect">
            <a:avLst/>
          </a:prstGeom>
        </p:spPr>
        <p:txBody>
          <a:bodyPr/>
          <a:lstStyle/>
          <a:p>
            <a:r>
              <a:rPr lang="fr-FR"/>
              <a:t>Pied de page</a:t>
            </a:r>
          </a:p>
        </p:txBody>
      </p:sp>
      <p:sp>
        <p:nvSpPr>
          <p:cNvPr id="5" name="Espace réservé du numéro de diapositive 4">
            <a:extLst>
              <a:ext uri="{FF2B5EF4-FFF2-40B4-BE49-F238E27FC236}">
                <a16:creationId xmlns:a16="http://schemas.microsoft.com/office/drawing/2014/main" id="{08CEDA22-AD72-E34E-86FC-0D735CA7093E}"/>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312822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11E6E0C-38F7-EB43-A3BE-64A9CE188F96}"/>
              </a:ext>
            </a:extLst>
          </p:cNvPr>
          <p:cNvSpPr>
            <a:spLocks noGrp="1"/>
          </p:cNvSpPr>
          <p:nvPr>
            <p:ph type="dt" sz="half" idx="10"/>
          </p:nvPr>
        </p:nvSpPr>
        <p:spPr>
          <a:xfrm>
            <a:off x="3216275" y="6202362"/>
            <a:ext cx="1270000" cy="434975"/>
          </a:xfrm>
          <a:prstGeom prst="rect">
            <a:avLst/>
          </a:prstGeom>
        </p:spPr>
        <p:txBody>
          <a:bodyPr/>
          <a:lstStyle/>
          <a:p>
            <a:fld id="{D95D648E-F76E-214A-9537-834EE67A24AC}" type="datetime1">
              <a:rPr lang="fr-CH" smtClean="0"/>
              <a:t>07.05.24</a:t>
            </a:fld>
            <a:endParaRPr lang="fr-FR"/>
          </a:p>
        </p:txBody>
      </p:sp>
      <p:sp>
        <p:nvSpPr>
          <p:cNvPr id="3" name="Espace réservé du pied de page 2">
            <a:extLst>
              <a:ext uri="{FF2B5EF4-FFF2-40B4-BE49-F238E27FC236}">
                <a16:creationId xmlns:a16="http://schemas.microsoft.com/office/drawing/2014/main" id="{F5282EFD-463D-8A48-960A-820795968952}"/>
              </a:ext>
            </a:extLst>
          </p:cNvPr>
          <p:cNvSpPr>
            <a:spLocks noGrp="1"/>
          </p:cNvSpPr>
          <p:nvPr>
            <p:ph type="ftr" sz="quarter" idx="11"/>
          </p:nvPr>
        </p:nvSpPr>
        <p:spPr>
          <a:xfrm>
            <a:off x="4703763" y="6272213"/>
            <a:ext cx="4271962" cy="365125"/>
          </a:xfrm>
          <a:prstGeom prst="rect">
            <a:avLst/>
          </a:prstGeom>
        </p:spPr>
        <p:txBody>
          <a:bodyPr/>
          <a:lstStyle/>
          <a:p>
            <a:r>
              <a:rPr lang="fr-FR" dirty="0"/>
              <a:t>Pied de page</a:t>
            </a:r>
          </a:p>
        </p:txBody>
      </p:sp>
      <p:sp>
        <p:nvSpPr>
          <p:cNvPr id="4" name="Espace réservé du numéro de diapositive 3">
            <a:extLst>
              <a:ext uri="{FF2B5EF4-FFF2-40B4-BE49-F238E27FC236}">
                <a16:creationId xmlns:a16="http://schemas.microsoft.com/office/drawing/2014/main" id="{15CA6836-0CDE-DB4B-A40E-AC15E3EAFC5A}"/>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
        <p:nvSpPr>
          <p:cNvPr id="15" name="Espace réservé du contenu 2">
            <a:extLst>
              <a:ext uri="{FF2B5EF4-FFF2-40B4-BE49-F238E27FC236}">
                <a16:creationId xmlns:a16="http://schemas.microsoft.com/office/drawing/2014/main" id="{149B6F02-77ED-8543-B708-FBD1221090A9}"/>
              </a:ext>
            </a:extLst>
          </p:cNvPr>
          <p:cNvSpPr>
            <a:spLocks noGrp="1"/>
          </p:cNvSpPr>
          <p:nvPr>
            <p:ph idx="1" hasCustomPrompt="1"/>
          </p:nvPr>
        </p:nvSpPr>
        <p:spPr>
          <a:xfrm>
            <a:off x="219075" y="220663"/>
            <a:ext cx="11744325" cy="5759450"/>
          </a:xfrm>
        </p:spPr>
        <p:txBody>
          <a:bodyPr/>
          <a:lstStyle/>
          <a:p>
            <a:pPr lvl="0"/>
            <a:r>
              <a:rPr lang="fr-FR" dirty="0"/>
              <a:t>Image</a:t>
            </a:r>
          </a:p>
        </p:txBody>
      </p:sp>
    </p:spTree>
    <p:extLst>
      <p:ext uri="{BB962C8B-B14F-4D97-AF65-F5344CB8AC3E}">
        <p14:creationId xmlns:p14="http://schemas.microsoft.com/office/powerpoint/2010/main" val="274848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7E8CB-6144-F640-A640-B0544B8248C5}"/>
              </a:ext>
            </a:extLst>
          </p:cNvPr>
          <p:cNvSpPr>
            <a:spLocks noGrp="1"/>
          </p:cNvSpPr>
          <p:nvPr>
            <p:ph type="ctrTitle"/>
          </p:nvPr>
        </p:nvSpPr>
        <p:spPr>
          <a:xfrm>
            <a:off x="1717674" y="220663"/>
            <a:ext cx="8756651" cy="2768600"/>
          </a:xfrm>
          <a:prstGeom prst="rect">
            <a:avLst/>
          </a:prstGeom>
        </p:spPr>
        <p:txBody>
          <a:bodyPr anchor="b"/>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14FE9E48-09FE-3B47-AA8B-FEAB3E989083}"/>
              </a:ext>
            </a:extLst>
          </p:cNvPr>
          <p:cNvSpPr>
            <a:spLocks noGrp="1"/>
          </p:cNvSpPr>
          <p:nvPr>
            <p:ph type="subTitle" idx="1"/>
          </p:nvPr>
        </p:nvSpPr>
        <p:spPr>
          <a:xfrm>
            <a:off x="1717674" y="3213099"/>
            <a:ext cx="8756651" cy="27685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7" name="Espace réservé de la date 6">
            <a:extLst>
              <a:ext uri="{FF2B5EF4-FFF2-40B4-BE49-F238E27FC236}">
                <a16:creationId xmlns:a16="http://schemas.microsoft.com/office/drawing/2014/main" id="{863CB6CD-DEE2-D047-8F68-AB525092BAAD}"/>
              </a:ext>
            </a:extLst>
          </p:cNvPr>
          <p:cNvSpPr>
            <a:spLocks noGrp="1"/>
          </p:cNvSpPr>
          <p:nvPr>
            <p:ph type="dt" sz="half" idx="10"/>
          </p:nvPr>
        </p:nvSpPr>
        <p:spPr>
          <a:xfrm>
            <a:off x="3216275" y="6202362"/>
            <a:ext cx="1270000" cy="434975"/>
          </a:xfrm>
          <a:prstGeom prst="rect">
            <a:avLst/>
          </a:prstGeom>
        </p:spPr>
        <p:txBody>
          <a:bodyPr/>
          <a:lstStyle/>
          <a:p>
            <a:fld id="{4980E9D1-E9EF-CC4D-8BD2-9EB5F0490458}" type="datetime1">
              <a:rPr lang="fr-CH" smtClean="0"/>
              <a:t>07.05.24</a:t>
            </a:fld>
            <a:endParaRPr lang="fr-FR"/>
          </a:p>
        </p:txBody>
      </p:sp>
      <p:sp>
        <p:nvSpPr>
          <p:cNvPr id="8" name="Espace réservé du pied de page 7">
            <a:extLst>
              <a:ext uri="{FF2B5EF4-FFF2-40B4-BE49-F238E27FC236}">
                <a16:creationId xmlns:a16="http://schemas.microsoft.com/office/drawing/2014/main" id="{4A72A415-FC68-C54E-A3E3-5CE509561882}"/>
              </a:ext>
            </a:extLst>
          </p:cNvPr>
          <p:cNvSpPr>
            <a:spLocks noGrp="1"/>
          </p:cNvSpPr>
          <p:nvPr>
            <p:ph type="ftr" sz="quarter" idx="11"/>
          </p:nvPr>
        </p:nvSpPr>
        <p:spPr>
          <a:xfrm>
            <a:off x="4703762" y="6202363"/>
            <a:ext cx="4271963" cy="434974"/>
          </a:xfrm>
          <a:prstGeom prst="rect">
            <a:avLst/>
          </a:prstGeom>
        </p:spPr>
        <p:txBody>
          <a:bodyPr/>
          <a:lstStyle/>
          <a:p>
            <a:r>
              <a:rPr lang="fr-FR"/>
              <a:t>Pied de page</a:t>
            </a:r>
          </a:p>
        </p:txBody>
      </p:sp>
      <p:sp>
        <p:nvSpPr>
          <p:cNvPr id="9" name="Espace réservé du numéro de diapositive 8">
            <a:extLst>
              <a:ext uri="{FF2B5EF4-FFF2-40B4-BE49-F238E27FC236}">
                <a16:creationId xmlns:a16="http://schemas.microsoft.com/office/drawing/2014/main" id="{C2994ADD-D268-054D-88DD-59A772C63AA7}"/>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101958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Diapositive de titre">
    <p:bg>
      <p:bgRef idx="1001">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7E8CB-6144-F640-A640-B0544B8248C5}"/>
              </a:ext>
            </a:extLst>
          </p:cNvPr>
          <p:cNvSpPr>
            <a:spLocks noGrp="1"/>
          </p:cNvSpPr>
          <p:nvPr>
            <p:ph type="ctrTitle"/>
          </p:nvPr>
        </p:nvSpPr>
        <p:spPr>
          <a:xfrm>
            <a:off x="1717675" y="220663"/>
            <a:ext cx="8756650" cy="2768599"/>
          </a:xfrm>
          <a:prstGeom prst="rect">
            <a:avLst/>
          </a:prstGeom>
        </p:spPr>
        <p:txBody>
          <a:bodyPr anchor="b"/>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14FE9E48-09FE-3B47-AA8B-FEAB3E989083}"/>
              </a:ext>
            </a:extLst>
          </p:cNvPr>
          <p:cNvSpPr>
            <a:spLocks noGrp="1"/>
          </p:cNvSpPr>
          <p:nvPr>
            <p:ph type="subTitle" idx="1"/>
          </p:nvPr>
        </p:nvSpPr>
        <p:spPr>
          <a:xfrm>
            <a:off x="1717675" y="3213100"/>
            <a:ext cx="8756650" cy="2767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7" name="Espace réservé de la date 6">
            <a:extLst>
              <a:ext uri="{FF2B5EF4-FFF2-40B4-BE49-F238E27FC236}">
                <a16:creationId xmlns:a16="http://schemas.microsoft.com/office/drawing/2014/main" id="{863CB6CD-DEE2-D047-8F68-AB525092BAAD}"/>
              </a:ext>
            </a:extLst>
          </p:cNvPr>
          <p:cNvSpPr>
            <a:spLocks noGrp="1"/>
          </p:cNvSpPr>
          <p:nvPr>
            <p:ph type="dt" sz="half" idx="10"/>
          </p:nvPr>
        </p:nvSpPr>
        <p:spPr>
          <a:xfrm>
            <a:off x="3216275" y="6202362"/>
            <a:ext cx="1270000" cy="434975"/>
          </a:xfrm>
          <a:prstGeom prst="rect">
            <a:avLst/>
          </a:prstGeom>
        </p:spPr>
        <p:txBody>
          <a:bodyPr/>
          <a:lstStyle/>
          <a:p>
            <a:fld id="{468D38EE-8679-0A47-A7ED-004E500AD638}" type="datetime1">
              <a:rPr lang="fr-CH" smtClean="0"/>
              <a:t>07.05.24</a:t>
            </a:fld>
            <a:endParaRPr lang="fr-FR"/>
          </a:p>
        </p:txBody>
      </p:sp>
      <p:sp>
        <p:nvSpPr>
          <p:cNvPr id="8" name="Espace réservé du pied de page 7">
            <a:extLst>
              <a:ext uri="{FF2B5EF4-FFF2-40B4-BE49-F238E27FC236}">
                <a16:creationId xmlns:a16="http://schemas.microsoft.com/office/drawing/2014/main" id="{4A72A415-FC68-C54E-A3E3-5CE509561882}"/>
              </a:ext>
            </a:extLst>
          </p:cNvPr>
          <p:cNvSpPr>
            <a:spLocks noGrp="1"/>
          </p:cNvSpPr>
          <p:nvPr>
            <p:ph type="ftr" sz="quarter" idx="11"/>
          </p:nvPr>
        </p:nvSpPr>
        <p:spPr>
          <a:xfrm>
            <a:off x="4703762" y="6202363"/>
            <a:ext cx="4271963" cy="434974"/>
          </a:xfrm>
          <a:prstGeom prst="rect">
            <a:avLst/>
          </a:prstGeom>
        </p:spPr>
        <p:txBody>
          <a:bodyPr/>
          <a:lstStyle/>
          <a:p>
            <a:r>
              <a:rPr lang="fr-FR"/>
              <a:t>Pied de page</a:t>
            </a:r>
          </a:p>
        </p:txBody>
      </p:sp>
      <p:sp>
        <p:nvSpPr>
          <p:cNvPr id="9" name="Espace réservé du numéro de diapositive 8">
            <a:extLst>
              <a:ext uri="{FF2B5EF4-FFF2-40B4-BE49-F238E27FC236}">
                <a16:creationId xmlns:a16="http://schemas.microsoft.com/office/drawing/2014/main" id="{C2994ADD-D268-054D-88DD-59A772C63AA7}"/>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381581134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Diapositive de titre">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7E8CB-6144-F640-A640-B0544B8248C5}"/>
              </a:ext>
            </a:extLst>
          </p:cNvPr>
          <p:cNvSpPr>
            <a:spLocks noGrp="1"/>
          </p:cNvSpPr>
          <p:nvPr>
            <p:ph type="ctrTitle"/>
          </p:nvPr>
        </p:nvSpPr>
        <p:spPr>
          <a:xfrm>
            <a:off x="1717675" y="220663"/>
            <a:ext cx="8756650" cy="2768599"/>
          </a:xfrm>
          <a:prstGeom prst="rect">
            <a:avLst/>
          </a:prstGeom>
        </p:spPr>
        <p:txBody>
          <a:bodyPr anchor="b"/>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14FE9E48-09FE-3B47-AA8B-FEAB3E989083}"/>
              </a:ext>
            </a:extLst>
          </p:cNvPr>
          <p:cNvSpPr>
            <a:spLocks noGrp="1"/>
          </p:cNvSpPr>
          <p:nvPr>
            <p:ph type="subTitle" idx="1"/>
          </p:nvPr>
        </p:nvSpPr>
        <p:spPr>
          <a:xfrm>
            <a:off x="1717675" y="3213100"/>
            <a:ext cx="8756650" cy="2767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7" name="Espace réservé de la date 6">
            <a:extLst>
              <a:ext uri="{FF2B5EF4-FFF2-40B4-BE49-F238E27FC236}">
                <a16:creationId xmlns:a16="http://schemas.microsoft.com/office/drawing/2014/main" id="{863CB6CD-DEE2-D047-8F68-AB525092BAAD}"/>
              </a:ext>
            </a:extLst>
          </p:cNvPr>
          <p:cNvSpPr>
            <a:spLocks noGrp="1"/>
          </p:cNvSpPr>
          <p:nvPr>
            <p:ph type="dt" sz="half" idx="10"/>
          </p:nvPr>
        </p:nvSpPr>
        <p:spPr>
          <a:xfrm>
            <a:off x="3216275" y="6202362"/>
            <a:ext cx="1270000" cy="434975"/>
          </a:xfrm>
          <a:prstGeom prst="rect">
            <a:avLst/>
          </a:prstGeom>
        </p:spPr>
        <p:txBody>
          <a:bodyPr/>
          <a:lstStyle/>
          <a:p>
            <a:fld id="{43D4D3B9-9BD9-824B-AC7C-80E679AD78A2}" type="datetime1">
              <a:rPr lang="fr-CH" smtClean="0"/>
              <a:t>07.05.24</a:t>
            </a:fld>
            <a:endParaRPr lang="fr-FR"/>
          </a:p>
        </p:txBody>
      </p:sp>
      <p:sp>
        <p:nvSpPr>
          <p:cNvPr id="8" name="Espace réservé du pied de page 7">
            <a:extLst>
              <a:ext uri="{FF2B5EF4-FFF2-40B4-BE49-F238E27FC236}">
                <a16:creationId xmlns:a16="http://schemas.microsoft.com/office/drawing/2014/main" id="{4A72A415-FC68-C54E-A3E3-5CE509561882}"/>
              </a:ext>
            </a:extLst>
          </p:cNvPr>
          <p:cNvSpPr>
            <a:spLocks noGrp="1"/>
          </p:cNvSpPr>
          <p:nvPr>
            <p:ph type="ftr" sz="quarter" idx="11"/>
          </p:nvPr>
        </p:nvSpPr>
        <p:spPr>
          <a:xfrm>
            <a:off x="4703762" y="6202363"/>
            <a:ext cx="4271963" cy="434974"/>
          </a:xfrm>
          <a:prstGeom prst="rect">
            <a:avLst/>
          </a:prstGeom>
        </p:spPr>
        <p:txBody>
          <a:bodyPr/>
          <a:lstStyle/>
          <a:p>
            <a:r>
              <a:rPr lang="fr-FR"/>
              <a:t>Pied de page</a:t>
            </a:r>
          </a:p>
        </p:txBody>
      </p:sp>
      <p:sp>
        <p:nvSpPr>
          <p:cNvPr id="9" name="Espace réservé du numéro de diapositive 8">
            <a:extLst>
              <a:ext uri="{FF2B5EF4-FFF2-40B4-BE49-F238E27FC236}">
                <a16:creationId xmlns:a16="http://schemas.microsoft.com/office/drawing/2014/main" id="{C2994ADD-D268-054D-88DD-59A772C63AA7}"/>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116071967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Diapositive de titre">
    <p:bg>
      <p:bgPr>
        <a:solidFill>
          <a:schemeClr val="accent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7E8CB-6144-F640-A640-B0544B8248C5}"/>
              </a:ext>
            </a:extLst>
          </p:cNvPr>
          <p:cNvSpPr>
            <a:spLocks noGrp="1"/>
          </p:cNvSpPr>
          <p:nvPr>
            <p:ph type="ctrTitle"/>
          </p:nvPr>
        </p:nvSpPr>
        <p:spPr>
          <a:xfrm>
            <a:off x="1717675" y="220663"/>
            <a:ext cx="8756650" cy="2768599"/>
          </a:xfrm>
          <a:prstGeom prst="rect">
            <a:avLst/>
          </a:prstGeom>
        </p:spPr>
        <p:txBody>
          <a:bodyPr anchor="b"/>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14FE9E48-09FE-3B47-AA8B-FEAB3E989083}"/>
              </a:ext>
            </a:extLst>
          </p:cNvPr>
          <p:cNvSpPr>
            <a:spLocks noGrp="1"/>
          </p:cNvSpPr>
          <p:nvPr>
            <p:ph type="subTitle" idx="1"/>
          </p:nvPr>
        </p:nvSpPr>
        <p:spPr>
          <a:xfrm>
            <a:off x="1717675" y="3213100"/>
            <a:ext cx="8756650" cy="2767012"/>
          </a:xfrm>
          <a:solidFill>
            <a:schemeClr val="accent3"/>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7" name="Espace réservé de la date 6">
            <a:extLst>
              <a:ext uri="{FF2B5EF4-FFF2-40B4-BE49-F238E27FC236}">
                <a16:creationId xmlns:a16="http://schemas.microsoft.com/office/drawing/2014/main" id="{863CB6CD-DEE2-D047-8F68-AB525092BAAD}"/>
              </a:ext>
            </a:extLst>
          </p:cNvPr>
          <p:cNvSpPr>
            <a:spLocks noGrp="1"/>
          </p:cNvSpPr>
          <p:nvPr>
            <p:ph type="dt" sz="half" idx="10"/>
          </p:nvPr>
        </p:nvSpPr>
        <p:spPr>
          <a:xfrm>
            <a:off x="3216275" y="6202362"/>
            <a:ext cx="1270000" cy="434975"/>
          </a:xfrm>
          <a:prstGeom prst="rect">
            <a:avLst/>
          </a:prstGeom>
        </p:spPr>
        <p:txBody>
          <a:bodyPr/>
          <a:lstStyle/>
          <a:p>
            <a:fld id="{8DC67C1B-7445-FF4A-BFA8-1B5328FB13DC}" type="datetime1">
              <a:rPr lang="fr-CH" smtClean="0"/>
              <a:t>07.05.24</a:t>
            </a:fld>
            <a:endParaRPr lang="fr-FR"/>
          </a:p>
        </p:txBody>
      </p:sp>
      <p:sp>
        <p:nvSpPr>
          <p:cNvPr id="8" name="Espace réservé du pied de page 7">
            <a:extLst>
              <a:ext uri="{FF2B5EF4-FFF2-40B4-BE49-F238E27FC236}">
                <a16:creationId xmlns:a16="http://schemas.microsoft.com/office/drawing/2014/main" id="{4A72A415-FC68-C54E-A3E3-5CE509561882}"/>
              </a:ext>
            </a:extLst>
          </p:cNvPr>
          <p:cNvSpPr>
            <a:spLocks noGrp="1"/>
          </p:cNvSpPr>
          <p:nvPr>
            <p:ph type="ftr" sz="quarter" idx="11"/>
          </p:nvPr>
        </p:nvSpPr>
        <p:spPr>
          <a:xfrm>
            <a:off x="4703762" y="6202363"/>
            <a:ext cx="4271963" cy="434974"/>
          </a:xfrm>
          <a:prstGeom prst="rect">
            <a:avLst/>
          </a:prstGeom>
        </p:spPr>
        <p:txBody>
          <a:bodyPr/>
          <a:lstStyle/>
          <a:p>
            <a:r>
              <a:rPr lang="fr-FR"/>
              <a:t>Pied de page</a:t>
            </a:r>
          </a:p>
        </p:txBody>
      </p:sp>
      <p:sp>
        <p:nvSpPr>
          <p:cNvPr id="9" name="Espace réservé du numéro de diapositive 8">
            <a:extLst>
              <a:ext uri="{FF2B5EF4-FFF2-40B4-BE49-F238E27FC236}">
                <a16:creationId xmlns:a16="http://schemas.microsoft.com/office/drawing/2014/main" id="{C2994ADD-D268-054D-88DD-59A772C63AA7}"/>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316609514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Diapositive de titre">
    <p:bg>
      <p:bgPr>
        <a:solidFill>
          <a:schemeClr val="accent4"/>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7E8CB-6144-F640-A640-B0544B8248C5}"/>
              </a:ext>
            </a:extLst>
          </p:cNvPr>
          <p:cNvSpPr>
            <a:spLocks noGrp="1"/>
          </p:cNvSpPr>
          <p:nvPr>
            <p:ph type="ctrTitle"/>
          </p:nvPr>
        </p:nvSpPr>
        <p:spPr>
          <a:xfrm>
            <a:off x="1717675" y="220663"/>
            <a:ext cx="8756650" cy="2768599"/>
          </a:xfrm>
          <a:prstGeom prst="rect">
            <a:avLst/>
          </a:prstGeom>
        </p:spPr>
        <p:txBody>
          <a:bodyPr anchor="b"/>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14FE9E48-09FE-3B47-AA8B-FEAB3E989083}"/>
              </a:ext>
            </a:extLst>
          </p:cNvPr>
          <p:cNvSpPr>
            <a:spLocks noGrp="1"/>
          </p:cNvSpPr>
          <p:nvPr>
            <p:ph type="subTitle" idx="1"/>
          </p:nvPr>
        </p:nvSpPr>
        <p:spPr>
          <a:xfrm>
            <a:off x="1717675" y="3213100"/>
            <a:ext cx="8756650" cy="2767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7" name="Espace réservé de la date 6">
            <a:extLst>
              <a:ext uri="{FF2B5EF4-FFF2-40B4-BE49-F238E27FC236}">
                <a16:creationId xmlns:a16="http://schemas.microsoft.com/office/drawing/2014/main" id="{863CB6CD-DEE2-D047-8F68-AB525092BAAD}"/>
              </a:ext>
            </a:extLst>
          </p:cNvPr>
          <p:cNvSpPr>
            <a:spLocks noGrp="1"/>
          </p:cNvSpPr>
          <p:nvPr>
            <p:ph type="dt" sz="half" idx="10"/>
          </p:nvPr>
        </p:nvSpPr>
        <p:spPr>
          <a:xfrm>
            <a:off x="3216275" y="6202362"/>
            <a:ext cx="1270000" cy="434975"/>
          </a:xfrm>
          <a:prstGeom prst="rect">
            <a:avLst/>
          </a:prstGeom>
        </p:spPr>
        <p:txBody>
          <a:bodyPr/>
          <a:lstStyle/>
          <a:p>
            <a:fld id="{1B286DF3-2822-F443-BC7D-F739A170D34F}" type="datetime1">
              <a:rPr lang="fr-CH" smtClean="0"/>
              <a:t>07.05.24</a:t>
            </a:fld>
            <a:endParaRPr lang="fr-FR"/>
          </a:p>
        </p:txBody>
      </p:sp>
      <p:sp>
        <p:nvSpPr>
          <p:cNvPr id="8" name="Espace réservé du pied de page 7">
            <a:extLst>
              <a:ext uri="{FF2B5EF4-FFF2-40B4-BE49-F238E27FC236}">
                <a16:creationId xmlns:a16="http://schemas.microsoft.com/office/drawing/2014/main" id="{4A72A415-FC68-C54E-A3E3-5CE509561882}"/>
              </a:ext>
            </a:extLst>
          </p:cNvPr>
          <p:cNvSpPr>
            <a:spLocks noGrp="1"/>
          </p:cNvSpPr>
          <p:nvPr>
            <p:ph type="ftr" sz="quarter" idx="11"/>
          </p:nvPr>
        </p:nvSpPr>
        <p:spPr>
          <a:xfrm>
            <a:off x="4703762" y="6202363"/>
            <a:ext cx="4271963" cy="434974"/>
          </a:xfrm>
          <a:prstGeom prst="rect">
            <a:avLst/>
          </a:prstGeom>
        </p:spPr>
        <p:txBody>
          <a:bodyPr/>
          <a:lstStyle/>
          <a:p>
            <a:r>
              <a:rPr lang="fr-FR"/>
              <a:t>Pied de page</a:t>
            </a:r>
          </a:p>
        </p:txBody>
      </p:sp>
      <p:sp>
        <p:nvSpPr>
          <p:cNvPr id="9" name="Espace réservé du numéro de diapositive 8">
            <a:extLst>
              <a:ext uri="{FF2B5EF4-FFF2-40B4-BE49-F238E27FC236}">
                <a16:creationId xmlns:a16="http://schemas.microsoft.com/office/drawing/2014/main" id="{C2994ADD-D268-054D-88DD-59A772C63AA7}"/>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344539876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Diapositive de titre">
    <p:bg>
      <p:bgPr>
        <a:solidFill>
          <a:schemeClr val="accent5"/>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7E8CB-6144-F640-A640-B0544B8248C5}"/>
              </a:ext>
            </a:extLst>
          </p:cNvPr>
          <p:cNvSpPr>
            <a:spLocks noGrp="1"/>
          </p:cNvSpPr>
          <p:nvPr>
            <p:ph type="ctrTitle"/>
          </p:nvPr>
        </p:nvSpPr>
        <p:spPr>
          <a:xfrm>
            <a:off x="1717675" y="220663"/>
            <a:ext cx="8756650" cy="2768599"/>
          </a:xfrm>
          <a:prstGeom prst="rect">
            <a:avLst/>
          </a:prstGeom>
        </p:spPr>
        <p:txBody>
          <a:bodyPr anchor="b"/>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14FE9E48-09FE-3B47-AA8B-FEAB3E989083}"/>
              </a:ext>
            </a:extLst>
          </p:cNvPr>
          <p:cNvSpPr>
            <a:spLocks noGrp="1"/>
          </p:cNvSpPr>
          <p:nvPr>
            <p:ph type="subTitle" idx="1"/>
          </p:nvPr>
        </p:nvSpPr>
        <p:spPr>
          <a:xfrm>
            <a:off x="1717675" y="3213100"/>
            <a:ext cx="8756650" cy="2767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7" name="Espace réservé de la date 6">
            <a:extLst>
              <a:ext uri="{FF2B5EF4-FFF2-40B4-BE49-F238E27FC236}">
                <a16:creationId xmlns:a16="http://schemas.microsoft.com/office/drawing/2014/main" id="{863CB6CD-DEE2-D047-8F68-AB525092BAAD}"/>
              </a:ext>
            </a:extLst>
          </p:cNvPr>
          <p:cNvSpPr>
            <a:spLocks noGrp="1"/>
          </p:cNvSpPr>
          <p:nvPr>
            <p:ph type="dt" sz="half" idx="10"/>
          </p:nvPr>
        </p:nvSpPr>
        <p:spPr>
          <a:xfrm>
            <a:off x="3216275" y="6202362"/>
            <a:ext cx="1270000" cy="434975"/>
          </a:xfrm>
          <a:prstGeom prst="rect">
            <a:avLst/>
          </a:prstGeom>
        </p:spPr>
        <p:txBody>
          <a:bodyPr/>
          <a:lstStyle/>
          <a:p>
            <a:fld id="{DE9C7045-245B-124F-80E2-FE8787489910}" type="datetime1">
              <a:rPr lang="fr-CH" smtClean="0"/>
              <a:t>07.05.24</a:t>
            </a:fld>
            <a:endParaRPr lang="fr-FR"/>
          </a:p>
        </p:txBody>
      </p:sp>
      <p:sp>
        <p:nvSpPr>
          <p:cNvPr id="8" name="Espace réservé du pied de page 7">
            <a:extLst>
              <a:ext uri="{FF2B5EF4-FFF2-40B4-BE49-F238E27FC236}">
                <a16:creationId xmlns:a16="http://schemas.microsoft.com/office/drawing/2014/main" id="{4A72A415-FC68-C54E-A3E3-5CE509561882}"/>
              </a:ext>
            </a:extLst>
          </p:cNvPr>
          <p:cNvSpPr>
            <a:spLocks noGrp="1"/>
          </p:cNvSpPr>
          <p:nvPr>
            <p:ph type="ftr" sz="quarter" idx="11"/>
          </p:nvPr>
        </p:nvSpPr>
        <p:spPr>
          <a:xfrm>
            <a:off x="4703762" y="6202363"/>
            <a:ext cx="4271963" cy="434974"/>
          </a:xfrm>
          <a:prstGeom prst="rect">
            <a:avLst/>
          </a:prstGeom>
        </p:spPr>
        <p:txBody>
          <a:bodyPr/>
          <a:lstStyle/>
          <a:p>
            <a:r>
              <a:rPr lang="fr-FR"/>
              <a:t>Pied de page</a:t>
            </a:r>
          </a:p>
        </p:txBody>
      </p:sp>
      <p:sp>
        <p:nvSpPr>
          <p:cNvPr id="9" name="Espace réservé du numéro de diapositive 8">
            <a:extLst>
              <a:ext uri="{FF2B5EF4-FFF2-40B4-BE49-F238E27FC236}">
                <a16:creationId xmlns:a16="http://schemas.microsoft.com/office/drawing/2014/main" id="{C2994ADD-D268-054D-88DD-59A772C63AA7}"/>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Tree>
    <p:extLst>
      <p:ext uri="{BB962C8B-B14F-4D97-AF65-F5344CB8AC3E}">
        <p14:creationId xmlns:p14="http://schemas.microsoft.com/office/powerpoint/2010/main" val="11637766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92EA1-D775-9C4B-BA79-2640E6B9D1AB}"/>
              </a:ext>
            </a:extLst>
          </p:cNvPr>
          <p:cNvSpPr>
            <a:spLocks noGrp="1"/>
          </p:cNvSpPr>
          <p:nvPr>
            <p:ph type="title"/>
          </p:nvPr>
        </p:nvSpPr>
        <p:spPr>
          <a:xfrm>
            <a:off x="228600" y="220663"/>
            <a:ext cx="4257675" cy="2768599"/>
          </a:xfrm>
          <a:prstGeom prst="rect">
            <a:avLst/>
          </a:prstGeom>
        </p:spPr>
        <p:txBody>
          <a:bodyPr anchor="t" anchorCtr="0"/>
          <a:lstStyle>
            <a:lvl1pPr>
              <a:defRPr sz="3200"/>
            </a:lvl1pPr>
          </a:lstStyle>
          <a:p>
            <a:r>
              <a:rPr lang="fr-FR"/>
              <a:t>Modifiez le style du titre</a:t>
            </a:r>
            <a:endParaRPr lang="fr-FR" dirty="0"/>
          </a:p>
        </p:txBody>
      </p:sp>
      <p:sp>
        <p:nvSpPr>
          <p:cNvPr id="4" name="Espace réservé du texte 3">
            <a:extLst>
              <a:ext uri="{FF2B5EF4-FFF2-40B4-BE49-F238E27FC236}">
                <a16:creationId xmlns:a16="http://schemas.microsoft.com/office/drawing/2014/main" id="{AAB48F56-8D88-DE4C-ACBB-C0FDC86B1B4A}"/>
              </a:ext>
            </a:extLst>
          </p:cNvPr>
          <p:cNvSpPr>
            <a:spLocks noGrp="1"/>
          </p:cNvSpPr>
          <p:nvPr>
            <p:ph type="body" sz="half" idx="2"/>
          </p:nvPr>
        </p:nvSpPr>
        <p:spPr>
          <a:xfrm>
            <a:off x="219076" y="3213099"/>
            <a:ext cx="4267199" cy="27685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CA267C2-7304-3647-A382-A08B86194CBB}"/>
              </a:ext>
            </a:extLst>
          </p:cNvPr>
          <p:cNvSpPr>
            <a:spLocks noGrp="1"/>
          </p:cNvSpPr>
          <p:nvPr>
            <p:ph type="dt" sz="half" idx="10"/>
          </p:nvPr>
        </p:nvSpPr>
        <p:spPr>
          <a:xfrm>
            <a:off x="3216275" y="6202362"/>
            <a:ext cx="1270000" cy="434975"/>
          </a:xfrm>
          <a:prstGeom prst="rect">
            <a:avLst/>
          </a:prstGeom>
        </p:spPr>
        <p:txBody>
          <a:bodyPr/>
          <a:lstStyle/>
          <a:p>
            <a:fld id="{0F6644AF-7F57-2148-ADEC-AA79A00BA451}" type="datetime1">
              <a:rPr lang="fr-CH" smtClean="0"/>
              <a:t>07.05.24</a:t>
            </a:fld>
            <a:endParaRPr lang="fr-FR"/>
          </a:p>
        </p:txBody>
      </p:sp>
      <p:sp>
        <p:nvSpPr>
          <p:cNvPr id="6" name="Espace réservé du pied de page 5">
            <a:extLst>
              <a:ext uri="{FF2B5EF4-FFF2-40B4-BE49-F238E27FC236}">
                <a16:creationId xmlns:a16="http://schemas.microsoft.com/office/drawing/2014/main" id="{83EECE49-388B-C34E-980F-28269BBE1297}"/>
              </a:ext>
            </a:extLst>
          </p:cNvPr>
          <p:cNvSpPr>
            <a:spLocks noGrp="1"/>
          </p:cNvSpPr>
          <p:nvPr>
            <p:ph type="ftr" sz="quarter" idx="11"/>
          </p:nvPr>
        </p:nvSpPr>
        <p:spPr>
          <a:xfrm>
            <a:off x="4703762" y="6272213"/>
            <a:ext cx="4271961" cy="365125"/>
          </a:xfrm>
          <a:prstGeom prst="rect">
            <a:avLst/>
          </a:prstGeom>
        </p:spPr>
        <p:txBody>
          <a:bodyPr/>
          <a:lstStyle/>
          <a:p>
            <a:r>
              <a:rPr lang="fr-FR"/>
              <a:t>Pied de page</a:t>
            </a:r>
          </a:p>
        </p:txBody>
      </p:sp>
      <p:sp>
        <p:nvSpPr>
          <p:cNvPr id="7" name="Espace réservé du numéro de diapositive 6">
            <a:extLst>
              <a:ext uri="{FF2B5EF4-FFF2-40B4-BE49-F238E27FC236}">
                <a16:creationId xmlns:a16="http://schemas.microsoft.com/office/drawing/2014/main" id="{3CB3181D-6251-F649-9E49-120ACD7B4F31}"/>
              </a:ext>
            </a:extLst>
          </p:cNvPr>
          <p:cNvSpPr>
            <a:spLocks noGrp="1"/>
          </p:cNvSpPr>
          <p:nvPr>
            <p:ph type="sldNum" sz="quarter" idx="12"/>
          </p:nvPr>
        </p:nvSpPr>
        <p:spPr>
          <a:xfrm>
            <a:off x="9193212" y="6202363"/>
            <a:ext cx="2770188" cy="434976"/>
          </a:xfrm>
          <a:prstGeom prst="rect">
            <a:avLst/>
          </a:prstGeom>
        </p:spPr>
        <p:txBody>
          <a:bodyPr/>
          <a:lstStyle/>
          <a:p>
            <a:fld id="{8CAA0CCA-5695-5641-8573-5D19A01B3438}" type="slidenum">
              <a:rPr lang="fr-FR" smtClean="0"/>
              <a:t>‹N°›</a:t>
            </a:fld>
            <a:endParaRPr lang="fr-FR"/>
          </a:p>
        </p:txBody>
      </p:sp>
      <p:sp>
        <p:nvSpPr>
          <p:cNvPr id="11" name="Espace réservé du contenu 2">
            <a:extLst>
              <a:ext uri="{FF2B5EF4-FFF2-40B4-BE49-F238E27FC236}">
                <a16:creationId xmlns:a16="http://schemas.microsoft.com/office/drawing/2014/main" id="{9A6DC65C-E0C4-2D4D-B98C-F3E81E54D195}"/>
              </a:ext>
            </a:extLst>
          </p:cNvPr>
          <p:cNvSpPr>
            <a:spLocks noGrp="1"/>
          </p:cNvSpPr>
          <p:nvPr>
            <p:ph idx="1" hasCustomPrompt="1"/>
          </p:nvPr>
        </p:nvSpPr>
        <p:spPr>
          <a:xfrm>
            <a:off x="4703763" y="220663"/>
            <a:ext cx="7259637" cy="5759450"/>
          </a:xfrm>
        </p:spPr>
        <p:txBody>
          <a:bodyPr/>
          <a:lstStyle/>
          <a:p>
            <a:pPr lvl="0"/>
            <a:r>
              <a:rPr lang="fr-FR" dirty="0"/>
              <a:t>Contenu</a:t>
            </a:r>
          </a:p>
        </p:txBody>
      </p:sp>
    </p:spTree>
    <p:extLst>
      <p:ext uri="{BB962C8B-B14F-4D97-AF65-F5344CB8AC3E}">
        <p14:creationId xmlns:p14="http://schemas.microsoft.com/office/powerpoint/2010/main" val="293292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AD2E1EF-1D6E-5447-96DB-F2A03AAE5BB9}"/>
              </a:ext>
            </a:extLst>
          </p:cNvPr>
          <p:cNvSpPr>
            <a:spLocks noGrp="1"/>
          </p:cNvSpPr>
          <p:nvPr>
            <p:ph type="body" idx="1"/>
          </p:nvPr>
        </p:nvSpPr>
        <p:spPr>
          <a:xfrm>
            <a:off x="219075" y="1717675"/>
            <a:ext cx="11744325" cy="4262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69E2BC9-EBD6-494D-A009-0CACAF1A9CD9}"/>
              </a:ext>
            </a:extLst>
          </p:cNvPr>
          <p:cNvSpPr>
            <a:spLocks noGrp="1"/>
          </p:cNvSpPr>
          <p:nvPr>
            <p:ph type="dt" sz="half" idx="2"/>
          </p:nvPr>
        </p:nvSpPr>
        <p:spPr>
          <a:xfrm>
            <a:off x="3216275" y="6202362"/>
            <a:ext cx="1270000" cy="434975"/>
          </a:xfrm>
          <a:prstGeom prst="rect">
            <a:avLst/>
          </a:prstGeom>
        </p:spPr>
        <p:txBody>
          <a:bodyPr vert="horz" lIns="0" tIns="0" rIns="0" bIns="0" rtlCol="0" anchor="b" anchorCtr="0"/>
          <a:lstStyle>
            <a:lvl1pPr algn="l">
              <a:defRPr sz="1000" baseline="0">
                <a:solidFill>
                  <a:schemeClr val="tx1"/>
                </a:solidFill>
                <a:latin typeface="Gellix" pitchFamily="2" charset="77"/>
              </a:defRPr>
            </a:lvl1pPr>
          </a:lstStyle>
          <a:p>
            <a:fld id="{EB614AF1-643A-0B47-8295-7D1B49998E44}" type="datetime1">
              <a:rPr lang="fr-CH" smtClean="0"/>
              <a:pPr/>
              <a:t>07.05.24</a:t>
            </a:fld>
            <a:endParaRPr lang="fr-FR" dirty="0"/>
          </a:p>
        </p:txBody>
      </p:sp>
      <p:sp>
        <p:nvSpPr>
          <p:cNvPr id="6" name="Espace réservé du numéro de diapositive 5">
            <a:extLst>
              <a:ext uri="{FF2B5EF4-FFF2-40B4-BE49-F238E27FC236}">
                <a16:creationId xmlns:a16="http://schemas.microsoft.com/office/drawing/2014/main" id="{510AB1B9-2B97-8C4B-B6ED-ACA86C89FFE3}"/>
              </a:ext>
            </a:extLst>
          </p:cNvPr>
          <p:cNvSpPr>
            <a:spLocks noGrp="1"/>
          </p:cNvSpPr>
          <p:nvPr>
            <p:ph type="sldNum" sz="quarter" idx="4"/>
          </p:nvPr>
        </p:nvSpPr>
        <p:spPr>
          <a:xfrm>
            <a:off x="9193212" y="6202363"/>
            <a:ext cx="2770188" cy="434976"/>
          </a:xfrm>
          <a:prstGeom prst="rect">
            <a:avLst/>
          </a:prstGeom>
        </p:spPr>
        <p:txBody>
          <a:bodyPr vert="horz" lIns="0" tIns="0" rIns="0" bIns="0" rtlCol="0" anchor="b" anchorCtr="0"/>
          <a:lstStyle>
            <a:lvl1pPr algn="r">
              <a:defRPr sz="1000" baseline="0">
                <a:solidFill>
                  <a:schemeClr val="tx1"/>
                </a:solidFill>
                <a:latin typeface="Gellix" pitchFamily="2" charset="77"/>
              </a:defRPr>
            </a:lvl1pPr>
          </a:lstStyle>
          <a:p>
            <a:fld id="{8CAA0CCA-5695-5641-8573-5D19A01B3438}" type="slidenum">
              <a:rPr lang="fr-FR" smtClean="0"/>
              <a:pPr/>
              <a:t>‹N°›</a:t>
            </a:fld>
            <a:endParaRPr lang="fr-FR" dirty="0"/>
          </a:p>
        </p:txBody>
      </p:sp>
      <p:sp>
        <p:nvSpPr>
          <p:cNvPr id="10" name="Espace réservé du titre 9">
            <a:extLst>
              <a:ext uri="{FF2B5EF4-FFF2-40B4-BE49-F238E27FC236}">
                <a16:creationId xmlns:a16="http://schemas.microsoft.com/office/drawing/2014/main" id="{B9BDB0DA-2ABC-774E-ABD3-F8CFC48301A7}"/>
              </a:ext>
            </a:extLst>
          </p:cNvPr>
          <p:cNvSpPr>
            <a:spLocks noGrp="1"/>
          </p:cNvSpPr>
          <p:nvPr>
            <p:ph type="title"/>
          </p:nvPr>
        </p:nvSpPr>
        <p:spPr>
          <a:xfrm>
            <a:off x="219075" y="220663"/>
            <a:ext cx="11744325" cy="1274763"/>
          </a:xfrm>
          <a:prstGeom prst="rect">
            <a:avLst/>
          </a:prstGeom>
        </p:spPr>
        <p:txBody>
          <a:bodyPr vert="horz" lIns="91440" tIns="45720" rIns="91440" bIns="45720" rtlCol="0" anchor="t" anchorCtr="0">
            <a:normAutofit/>
          </a:bodyPr>
          <a:lstStyle/>
          <a:p>
            <a:r>
              <a:rPr lang="fr-FR" dirty="0"/>
              <a:t>Modifiez le style du titre</a:t>
            </a:r>
          </a:p>
        </p:txBody>
      </p:sp>
      <p:sp>
        <p:nvSpPr>
          <p:cNvPr id="12" name="Espace réservé du pied de page 11">
            <a:extLst>
              <a:ext uri="{FF2B5EF4-FFF2-40B4-BE49-F238E27FC236}">
                <a16:creationId xmlns:a16="http://schemas.microsoft.com/office/drawing/2014/main" id="{B14B7C38-77E9-5F40-AD19-4C2C047C8F54}"/>
              </a:ext>
            </a:extLst>
          </p:cNvPr>
          <p:cNvSpPr>
            <a:spLocks noGrp="1"/>
          </p:cNvSpPr>
          <p:nvPr>
            <p:ph type="ftr" sz="quarter" idx="3"/>
          </p:nvPr>
        </p:nvSpPr>
        <p:spPr>
          <a:xfrm>
            <a:off x="4703762" y="6202363"/>
            <a:ext cx="4271963" cy="434974"/>
          </a:xfrm>
          <a:prstGeom prst="rect">
            <a:avLst/>
          </a:prstGeom>
        </p:spPr>
        <p:txBody>
          <a:bodyPr vert="horz" lIns="0" tIns="0" rIns="0" bIns="0" rtlCol="0" anchor="b" anchorCtr="0"/>
          <a:lstStyle>
            <a:lvl1pPr algn="ctr">
              <a:defRPr sz="1000" baseline="0">
                <a:solidFill>
                  <a:schemeClr val="tx1"/>
                </a:solidFill>
                <a:latin typeface="Gellix" pitchFamily="2" charset="77"/>
              </a:defRPr>
            </a:lvl1pPr>
          </a:lstStyle>
          <a:p>
            <a:r>
              <a:rPr lang="fr-FR"/>
              <a:t>Pied de page</a:t>
            </a:r>
            <a:endParaRPr lang="fr-FR" dirty="0"/>
          </a:p>
        </p:txBody>
      </p:sp>
      <p:pic>
        <p:nvPicPr>
          <p:cNvPr id="2" name="Image 1">
            <a:extLst>
              <a:ext uri="{FF2B5EF4-FFF2-40B4-BE49-F238E27FC236}">
                <a16:creationId xmlns:a16="http://schemas.microsoft.com/office/drawing/2014/main" id="{ACAF88DF-FF59-C3C4-9B13-06B514A78A42}"/>
              </a:ext>
            </a:extLst>
          </p:cNvPr>
          <p:cNvPicPr>
            <a:picLocks noChangeAspect="1"/>
          </p:cNvPicPr>
          <p:nvPr userDrawn="1"/>
        </p:nvPicPr>
        <p:blipFill>
          <a:blip r:embed="rId18"/>
          <a:stretch>
            <a:fillRect/>
          </a:stretch>
        </p:blipFill>
        <p:spPr>
          <a:xfrm>
            <a:off x="219075" y="6019341"/>
            <a:ext cx="1697608" cy="838659"/>
          </a:xfrm>
          <a:prstGeom prst="rect">
            <a:avLst/>
          </a:prstGeom>
        </p:spPr>
      </p:pic>
    </p:spTree>
    <p:extLst>
      <p:ext uri="{BB962C8B-B14F-4D97-AF65-F5344CB8AC3E}">
        <p14:creationId xmlns:p14="http://schemas.microsoft.com/office/powerpoint/2010/main" val="3093471599"/>
      </p:ext>
    </p:extLst>
  </p:cSld>
  <p:clrMap bg1="lt1" tx1="dk1" bg2="lt2" tx2="dk2" accent1="accent1" accent2="accent2" accent3="accent3" accent4="accent4" accent5="accent5" accent6="accent6" hlink="hlink" folHlink="folHlink"/>
  <p:sldLayoutIdLst>
    <p:sldLayoutId id="2147483708" r:id="rId1"/>
    <p:sldLayoutId id="2147483691" r:id="rId2"/>
    <p:sldLayoutId id="2147483685" r:id="rId3"/>
    <p:sldLayoutId id="2147483696" r:id="rId4"/>
    <p:sldLayoutId id="2147483699" r:id="rId5"/>
    <p:sldLayoutId id="2147483700" r:id="rId6"/>
    <p:sldLayoutId id="2147483702" r:id="rId7"/>
    <p:sldLayoutId id="2147483701" r:id="rId8"/>
    <p:sldLayoutId id="2147483693" r:id="rId9"/>
    <p:sldLayoutId id="2147483706" r:id="rId10"/>
    <p:sldLayoutId id="2147483707" r:id="rId11"/>
    <p:sldLayoutId id="2147483686" r:id="rId12"/>
    <p:sldLayoutId id="2147483687" r:id="rId13"/>
    <p:sldLayoutId id="2147483688" r:id="rId14"/>
    <p:sldLayoutId id="2147483689" r:id="rId15"/>
    <p:sldLayoutId id="2147483690" r:id="rId16"/>
  </p:sldLayoutIdLst>
  <p:hf hdr="0"/>
  <p:txStyles>
    <p:titleStyle>
      <a:lvl1pPr algn="l" defTabSz="914400" rtl="0" eaLnBrk="1" latinLnBrk="0" hangingPunct="1">
        <a:lnSpc>
          <a:spcPct val="90000"/>
        </a:lnSpc>
        <a:spcBef>
          <a:spcPct val="0"/>
        </a:spcBef>
        <a:buNone/>
        <a:defRPr sz="4400" kern="1200" baseline="0">
          <a:solidFill>
            <a:schemeClr val="tx1"/>
          </a:solidFill>
          <a:latin typeface="Gellix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38" userDrawn="1">
          <p15:clr>
            <a:srgbClr val="F26B43"/>
          </p15:clr>
        </p15:guide>
        <p15:guide id="3" pos="944" userDrawn="1">
          <p15:clr>
            <a:srgbClr val="F26B43"/>
          </p15:clr>
        </p15:guide>
        <p15:guide id="4" pos="1082" userDrawn="1">
          <p15:clr>
            <a:srgbClr val="F26B43"/>
          </p15:clr>
        </p15:guide>
        <p15:guide id="5" pos="1890" userDrawn="1">
          <p15:clr>
            <a:srgbClr val="F26B43"/>
          </p15:clr>
        </p15:guide>
        <p15:guide id="6" pos="2026" userDrawn="1">
          <p15:clr>
            <a:srgbClr val="F26B43"/>
          </p15:clr>
        </p15:guide>
        <p15:guide id="7" pos="2826" userDrawn="1">
          <p15:clr>
            <a:srgbClr val="F26B43"/>
          </p15:clr>
        </p15:guide>
        <p15:guide id="8" pos="2963" userDrawn="1">
          <p15:clr>
            <a:srgbClr val="F26B43"/>
          </p15:clr>
        </p15:guide>
        <p15:guide id="9" pos="3770" userDrawn="1">
          <p15:clr>
            <a:srgbClr val="F26B43"/>
          </p15:clr>
        </p15:guide>
        <p15:guide id="10" pos="3910" userDrawn="1">
          <p15:clr>
            <a:srgbClr val="F26B43"/>
          </p15:clr>
        </p15:guide>
        <p15:guide id="11" pos="4710" userDrawn="1">
          <p15:clr>
            <a:srgbClr val="F26B43"/>
          </p15:clr>
        </p15:guide>
        <p15:guide id="12" pos="5654" userDrawn="1">
          <p15:clr>
            <a:srgbClr val="F26B43"/>
          </p15:clr>
        </p15:guide>
        <p15:guide id="13" pos="5792" userDrawn="1">
          <p15:clr>
            <a:srgbClr val="F26B43"/>
          </p15:clr>
        </p15:guide>
        <p15:guide id="14" pos="6598" userDrawn="1">
          <p15:clr>
            <a:srgbClr val="F26B43"/>
          </p15:clr>
        </p15:guide>
        <p15:guide id="15" pos="6736" userDrawn="1">
          <p15:clr>
            <a:srgbClr val="F26B43"/>
          </p15:clr>
        </p15:guide>
        <p15:guide id="16" pos="7536" userDrawn="1">
          <p15:clr>
            <a:srgbClr val="F26B43"/>
          </p15:clr>
        </p15:guide>
        <p15:guide id="17" orient="horz" pos="139" userDrawn="1">
          <p15:clr>
            <a:srgbClr val="F26B43"/>
          </p15:clr>
        </p15:guide>
        <p15:guide id="18" orient="horz" pos="4181" userDrawn="1">
          <p15:clr>
            <a:srgbClr val="F26B43"/>
          </p15:clr>
        </p15:guide>
        <p15:guide id="19" orient="horz" pos="2024" userDrawn="1">
          <p15:clr>
            <a:srgbClr val="F26B43"/>
          </p15:clr>
        </p15:guide>
        <p15:guide id="20" orient="horz" pos="1883" userDrawn="1">
          <p15:clr>
            <a:srgbClr val="F26B43"/>
          </p15:clr>
        </p15:guide>
        <p15:guide id="22" orient="horz" pos="1082" userDrawn="1">
          <p15:clr>
            <a:srgbClr val="F26B43"/>
          </p15:clr>
        </p15:guide>
        <p15:guide id="23" orient="horz" pos="942" userDrawn="1">
          <p15:clr>
            <a:srgbClr val="F26B43"/>
          </p15:clr>
        </p15:guide>
        <p15:guide id="24" orient="horz" pos="2830" userDrawn="1">
          <p15:clr>
            <a:srgbClr val="F26B43"/>
          </p15:clr>
        </p15:guide>
        <p15:guide id="25" orient="horz" pos="3907" userDrawn="1">
          <p15:clr>
            <a:srgbClr val="F26B43"/>
          </p15:clr>
        </p15:guide>
        <p15:guide id="26" orient="horz" pos="2965" userDrawn="1">
          <p15:clr>
            <a:srgbClr val="F26B43"/>
          </p15:clr>
        </p15:guide>
        <p15:guide id="27" orient="horz" pos="37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2B843EA-D580-A54A-01B8-5F7E8226CC1A}"/>
              </a:ext>
            </a:extLst>
          </p:cNvPr>
          <p:cNvSpPr>
            <a:spLocks noGrp="1" noChangeArrowheads="1"/>
          </p:cNvSpPr>
          <p:nvPr>
            <p:ph type="ctrTitle"/>
            <p:custDataLst>
              <p:tags r:id="rId1"/>
            </p:custDataLst>
          </p:nvPr>
        </p:nvSpPr>
        <p:spPr>
          <a:xfrm>
            <a:off x="1989022" y="0"/>
            <a:ext cx="9171296" cy="6946710"/>
          </a:xfrm>
        </p:spPr>
        <p:txBody>
          <a:bodyPr>
            <a:normAutofit fontScale="90000"/>
          </a:bodyPr>
          <a:lstStyle/>
          <a:p>
            <a:pPr marL="400050" lvl="1" algn="ctr">
              <a:spcBef>
                <a:spcPts val="1200"/>
              </a:spcBef>
              <a:spcAft>
                <a:spcPts val="1200"/>
              </a:spcAft>
              <a:tabLst>
                <a:tab pos="8432800" algn="l"/>
              </a:tabLst>
            </a:pPr>
            <a:br>
              <a:rPr lang="en-US" sz="3200" u="sng" dirty="0"/>
            </a:br>
            <a:br>
              <a:rPr lang="en-US" sz="3200" u="sng" dirty="0"/>
            </a:br>
            <a:br>
              <a:rPr lang="en-US" sz="3200" u="sng" dirty="0"/>
            </a:br>
            <a:br>
              <a:rPr lang="en-US" sz="3200" u="sng" dirty="0"/>
            </a:br>
            <a:br>
              <a:rPr lang="en-US" sz="3200" u="sng" dirty="0"/>
            </a:br>
            <a:br>
              <a:rPr lang="en-US" sz="3200" u="sng" dirty="0"/>
            </a:br>
            <a:br>
              <a:rPr lang="en-US" sz="3200" u="sng" dirty="0"/>
            </a:br>
            <a:br>
              <a:rPr lang="en-US" sz="3200" u="sng" dirty="0"/>
            </a:br>
            <a:br>
              <a:rPr lang="en-US" sz="3200" u="sng" dirty="0"/>
            </a:br>
            <a:br>
              <a:rPr lang="en-US" sz="2800" u="sng" dirty="0">
                <a:latin typeface="+mn-lt"/>
              </a:rPr>
            </a:br>
            <a:r>
              <a:rPr lang="en-US" sz="3600" b="1" dirty="0">
                <a:solidFill>
                  <a:schemeClr val="bg2"/>
                </a:solidFill>
                <a:latin typeface="Arial" panose="020B0604020202020204" pitchFamily="34" charset="0"/>
                <a:cs typeface="Arial" panose="020B0604020202020204" pitchFamily="34" charset="0"/>
              </a:rPr>
              <a:t>Les crises </a:t>
            </a:r>
            <a:r>
              <a:rPr lang="en-US" sz="3600" b="1" dirty="0" err="1">
                <a:solidFill>
                  <a:schemeClr val="bg2"/>
                </a:solidFill>
                <a:latin typeface="Arial" panose="020B0604020202020204" pitchFamily="34" charset="0"/>
                <a:cs typeface="Arial" panose="020B0604020202020204" pitchFamily="34" charset="0"/>
              </a:rPr>
              <a:t>migratoires</a:t>
            </a:r>
            <a:r>
              <a:rPr lang="en-US" sz="3600" b="1" dirty="0">
                <a:solidFill>
                  <a:schemeClr val="bg2"/>
                </a:solidFill>
                <a:latin typeface="Arial" panose="020B0604020202020204" pitchFamily="34" charset="0"/>
                <a:cs typeface="Arial" panose="020B0604020202020204" pitchFamily="34" charset="0"/>
              </a:rPr>
              <a:t> </a:t>
            </a:r>
            <a:r>
              <a:rPr lang="en-US" sz="3600" b="1" dirty="0" err="1">
                <a:solidFill>
                  <a:schemeClr val="bg2"/>
                </a:solidFill>
                <a:latin typeface="Arial" panose="020B0604020202020204" pitchFamily="34" charset="0"/>
                <a:cs typeface="Arial" panose="020B0604020202020204" pitchFamily="34" charset="0"/>
              </a:rPr>
              <a:t>à</a:t>
            </a:r>
            <a:r>
              <a:rPr lang="en-US" sz="3600" b="1" dirty="0">
                <a:solidFill>
                  <a:schemeClr val="bg2"/>
                </a:solidFill>
                <a:latin typeface="Arial" panose="020B0604020202020204" pitchFamily="34" charset="0"/>
                <a:cs typeface="Arial" panose="020B0604020202020204" pitchFamily="34" charset="0"/>
              </a:rPr>
              <a:t> </a:t>
            </a:r>
            <a:r>
              <a:rPr lang="en-US" sz="3600" b="1" dirty="0" err="1">
                <a:solidFill>
                  <a:schemeClr val="bg2"/>
                </a:solidFill>
                <a:latin typeface="Arial" panose="020B0604020202020204" pitchFamily="34" charset="0"/>
                <a:cs typeface="Arial" panose="020B0604020202020204" pitchFamily="34" charset="0"/>
              </a:rPr>
              <a:t>l’ère</a:t>
            </a:r>
            <a:r>
              <a:rPr lang="en-US" sz="3600" b="1" dirty="0">
                <a:solidFill>
                  <a:schemeClr val="bg2"/>
                </a:solidFill>
                <a:latin typeface="Arial" panose="020B0604020202020204" pitchFamily="34" charset="0"/>
                <a:cs typeface="Arial" panose="020B0604020202020204" pitchFamily="34" charset="0"/>
              </a:rPr>
              <a:t> des technologies </a:t>
            </a:r>
            <a:r>
              <a:rPr lang="en-US" sz="3600" b="1" dirty="0" err="1">
                <a:solidFill>
                  <a:schemeClr val="bg2"/>
                </a:solidFill>
                <a:latin typeface="Arial" panose="020B0604020202020204" pitchFamily="34" charset="0"/>
                <a:cs typeface="Arial" panose="020B0604020202020204" pitchFamily="34" charset="0"/>
              </a:rPr>
              <a:t>biométriques</a:t>
            </a:r>
            <a:r>
              <a:rPr lang="en-US" sz="3600" b="1" dirty="0">
                <a:solidFill>
                  <a:schemeClr val="bg2"/>
                </a:solidFill>
                <a:latin typeface="Arial" panose="020B0604020202020204" pitchFamily="34" charset="0"/>
                <a:cs typeface="Arial" panose="020B0604020202020204" pitchFamily="34" charset="0"/>
              </a:rPr>
              <a:t> et de </a:t>
            </a:r>
            <a:r>
              <a:rPr lang="en-US" sz="3600" b="1" dirty="0" err="1">
                <a:solidFill>
                  <a:schemeClr val="bg2"/>
                </a:solidFill>
                <a:latin typeface="Arial" panose="020B0604020202020204" pitchFamily="34" charset="0"/>
                <a:cs typeface="Arial" panose="020B0604020202020204" pitchFamily="34" charset="0"/>
              </a:rPr>
              <a:t>l’IA</a:t>
            </a:r>
            <a:r>
              <a:rPr lang="en-US" sz="3600" b="1" dirty="0">
                <a:solidFill>
                  <a:schemeClr val="bg2"/>
                </a:solidFill>
                <a:latin typeface="Arial" panose="020B0604020202020204" pitchFamily="34" charset="0"/>
                <a:cs typeface="Arial" panose="020B0604020202020204" pitchFamily="34" charset="0"/>
              </a:rPr>
              <a:t> :</a:t>
            </a:r>
            <a:br>
              <a:rPr lang="en-US" sz="3600" b="1" dirty="0">
                <a:solidFill>
                  <a:schemeClr val="bg2"/>
                </a:solidFill>
                <a:latin typeface="Arial" panose="020B0604020202020204" pitchFamily="34" charset="0"/>
                <a:cs typeface="Arial" panose="020B0604020202020204" pitchFamily="34" charset="0"/>
              </a:rPr>
            </a:br>
            <a:r>
              <a:rPr lang="en-US" sz="3600" b="1" dirty="0">
                <a:solidFill>
                  <a:schemeClr val="bg2"/>
                </a:solidFill>
                <a:latin typeface="Arial" panose="020B0604020202020204" pitchFamily="34" charset="0"/>
                <a:cs typeface="Arial" panose="020B0604020202020204" pitchFamily="34" charset="0"/>
              </a:rPr>
              <a:t>le nouveau </a:t>
            </a:r>
            <a:r>
              <a:rPr lang="en-US" sz="3600" b="1" dirty="0" err="1">
                <a:solidFill>
                  <a:schemeClr val="bg2"/>
                </a:solidFill>
                <a:latin typeface="Arial" panose="020B0604020202020204" pitchFamily="34" charset="0"/>
                <a:cs typeface="Arial" panose="020B0604020202020204" pitchFamily="34" charset="0"/>
              </a:rPr>
              <a:t>Pacte</a:t>
            </a:r>
            <a:r>
              <a:rPr lang="en-US" sz="3600" b="1" dirty="0">
                <a:solidFill>
                  <a:schemeClr val="bg2"/>
                </a:solidFill>
                <a:latin typeface="Arial" panose="020B0604020202020204" pitchFamily="34" charset="0"/>
                <a:cs typeface="Arial" panose="020B0604020202020204" pitchFamily="34" charset="0"/>
              </a:rPr>
              <a:t> sur la migration et </a:t>
            </a:r>
            <a:r>
              <a:rPr lang="en-US" sz="3600" b="1" dirty="0" err="1">
                <a:solidFill>
                  <a:schemeClr val="bg2"/>
                </a:solidFill>
                <a:latin typeface="Arial" panose="020B0604020202020204" pitchFamily="34" charset="0"/>
                <a:cs typeface="Arial" panose="020B0604020202020204" pitchFamily="34" charset="0"/>
              </a:rPr>
              <a:t>l’asile</a:t>
            </a:r>
            <a:br>
              <a:rPr lang="en-US" sz="3600" dirty="0">
                <a:solidFill>
                  <a:schemeClr val="bg1"/>
                </a:solidFill>
              </a:rPr>
            </a:br>
            <a:br>
              <a:rPr lang="en-US" sz="1800" dirty="0">
                <a:solidFill>
                  <a:schemeClr val="bg1"/>
                </a:solidFill>
              </a:rPr>
            </a:br>
            <a:br>
              <a:rPr lang="en-US" sz="1800" dirty="0">
                <a:solidFill>
                  <a:schemeClr val="bg1"/>
                </a:solidFill>
              </a:rPr>
            </a:br>
            <a:r>
              <a:rPr lang="en-US" sz="1800" b="0" dirty="0" err="1">
                <a:solidFill>
                  <a:schemeClr val="bg1"/>
                </a:solidFill>
              </a:rPr>
              <a:t>Cesla</a:t>
            </a:r>
            <a:r>
              <a:rPr lang="en-US" sz="1800" b="0" dirty="0">
                <a:solidFill>
                  <a:schemeClr val="bg1"/>
                </a:solidFill>
              </a:rPr>
              <a:t> Amarelle</a:t>
            </a:r>
            <a:br>
              <a:rPr lang="en-US" sz="1800" b="0" dirty="0">
                <a:solidFill>
                  <a:schemeClr val="bg1"/>
                </a:solidFill>
              </a:rPr>
            </a:br>
            <a:br>
              <a:rPr lang="en-US" sz="1100" b="0" dirty="0">
                <a:solidFill>
                  <a:schemeClr val="bg1"/>
                </a:solidFill>
              </a:rPr>
            </a:br>
            <a:r>
              <a:rPr lang="fr-FR" dirty="0">
                <a:solidFill>
                  <a:schemeClr val="bg1"/>
                </a:solidFill>
              </a:rPr>
              <a:t>10 novembre </a:t>
            </a:r>
            <a:r>
              <a:rPr lang="fr-FR" sz="1800" b="0" dirty="0">
                <a:solidFill>
                  <a:schemeClr val="bg1"/>
                </a:solidFill>
              </a:rPr>
              <a:t>2023, Université de Neuchâtel</a:t>
            </a:r>
            <a:br>
              <a:rPr lang="en-US" sz="1800" u="sng" dirty="0">
                <a:solidFill>
                  <a:schemeClr val="bg1"/>
                </a:solidFill>
              </a:rPr>
            </a:br>
            <a:br>
              <a:rPr lang="en-GB" sz="2400" u="sng" dirty="0">
                <a:solidFill>
                  <a:schemeClr val="tx1"/>
                </a:solidFill>
                <a:latin typeface="Tahoma" pitchFamily="1" charset="0"/>
              </a:rPr>
            </a:br>
            <a:br>
              <a:rPr lang="fr-CH" sz="2400" b="0" i="0" u="none" strike="noStrike" cap="all" dirty="0">
                <a:solidFill>
                  <a:srgbClr val="000000"/>
                </a:solidFill>
                <a:effectLst/>
                <a:latin typeface="Renens"/>
              </a:rPr>
            </a:br>
            <a:br>
              <a:rPr lang="en-GB" sz="2400" u="sng" dirty="0">
                <a:latin typeface="Tahoma" pitchFamily="1" charset="0"/>
              </a:rPr>
            </a:br>
            <a:br>
              <a:rPr lang="en-GB" sz="2400" u="sng" dirty="0">
                <a:latin typeface="Tahoma" pitchFamily="1" charset="0"/>
              </a:rPr>
            </a:br>
            <a:br>
              <a:rPr lang="en-GB" sz="2400" u="sng" dirty="0">
                <a:latin typeface="Tahoma" pitchFamily="1" charset="0"/>
              </a:rPr>
            </a:br>
            <a:r>
              <a:rPr lang="en-GB" sz="2400" u="sng" dirty="0">
                <a:latin typeface="Tahoma" pitchFamily="1" charset="0"/>
              </a:rPr>
              <a:t> </a:t>
            </a:r>
            <a:br>
              <a:rPr lang="en-GB" sz="2400" u="sng" dirty="0">
                <a:latin typeface="Tahoma" pitchFamily="1" charset="0"/>
              </a:rPr>
            </a:br>
            <a:br>
              <a:rPr lang="en-GB" sz="2400" u="sng" dirty="0">
                <a:latin typeface="Tahoma" pitchFamily="1" charset="0"/>
              </a:rPr>
            </a:br>
            <a:br>
              <a:rPr lang="en-GB" sz="2400" u="sng" dirty="0">
                <a:latin typeface="Tahoma" pitchFamily="1" charset="0"/>
              </a:rPr>
            </a:br>
            <a:br>
              <a:rPr lang="en-GB" sz="2400" u="sng" dirty="0">
                <a:latin typeface="Tahoma" pitchFamily="1" charset="0"/>
              </a:rPr>
            </a:br>
            <a:br>
              <a:rPr lang="en-GB" sz="1600" u="sng" dirty="0">
                <a:solidFill>
                  <a:schemeClr val="tx1"/>
                </a:solidFill>
              </a:rPr>
            </a:br>
            <a:br>
              <a:rPr lang="en-GB" sz="1600" u="sng" dirty="0">
                <a:solidFill>
                  <a:schemeClr val="tx1"/>
                </a:solidFill>
              </a:rPr>
            </a:br>
            <a:br>
              <a:rPr lang="en-GB" sz="1600" u="sng" dirty="0">
                <a:solidFill>
                  <a:schemeClr val="tx1"/>
                </a:solidFill>
              </a:rPr>
            </a:br>
            <a:br>
              <a:rPr lang="en-GB" sz="1600" u="sng" dirty="0">
                <a:solidFill>
                  <a:schemeClr val="tx1"/>
                </a:solidFill>
              </a:rPr>
            </a:br>
            <a:endParaRPr lang="en-GB" sz="1600" u="sng" dirty="0">
              <a:solidFill>
                <a:schemeClr val="tx1"/>
              </a:solidFill>
            </a:endParaRPr>
          </a:p>
        </p:txBody>
      </p:sp>
      <p:pic>
        <p:nvPicPr>
          <p:cNvPr id="10" name="Image 9">
            <a:extLst>
              <a:ext uri="{FF2B5EF4-FFF2-40B4-BE49-F238E27FC236}">
                <a16:creationId xmlns:a16="http://schemas.microsoft.com/office/drawing/2014/main" id="{63E1B6B6-C0AE-F26B-1B2B-AB55F1151083}"/>
              </a:ext>
            </a:extLst>
          </p:cNvPr>
          <p:cNvPicPr>
            <a:picLocks noChangeAspect="1"/>
          </p:cNvPicPr>
          <p:nvPr/>
        </p:nvPicPr>
        <p:blipFill>
          <a:blip r:embed="rId4"/>
          <a:stretch>
            <a:fillRect/>
          </a:stretch>
        </p:blipFill>
        <p:spPr>
          <a:xfrm>
            <a:off x="2475570" y="0"/>
            <a:ext cx="9716429" cy="6817429"/>
          </a:xfrm>
          <a:prstGeom prst="rect">
            <a:avLst/>
          </a:prstGeom>
        </p:spPr>
      </p:pic>
      <p:sp>
        <p:nvSpPr>
          <p:cNvPr id="7" name="ZoneTexte 6">
            <a:extLst>
              <a:ext uri="{FF2B5EF4-FFF2-40B4-BE49-F238E27FC236}">
                <a16:creationId xmlns:a16="http://schemas.microsoft.com/office/drawing/2014/main" id="{03B7823E-8623-F331-DC5A-72E353BF2B5E}"/>
              </a:ext>
            </a:extLst>
          </p:cNvPr>
          <p:cNvSpPr txBox="1"/>
          <p:nvPr/>
        </p:nvSpPr>
        <p:spPr>
          <a:xfrm>
            <a:off x="141784" y="850321"/>
            <a:ext cx="10340362" cy="1769715"/>
          </a:xfrm>
          <a:prstGeom prst="rect">
            <a:avLst/>
          </a:prstGeom>
          <a:noFill/>
        </p:spPr>
        <p:txBody>
          <a:bodyPr wrap="square">
            <a:spAutoFit/>
          </a:bodyPr>
          <a:lstStyle/>
          <a:p>
            <a:r>
              <a:rPr lang="en-US" sz="2800" b="1" dirty="0">
                <a:solidFill>
                  <a:schemeClr val="accent1"/>
                </a:solidFill>
              </a:rPr>
              <a:t>Discriminations, </a:t>
            </a:r>
            <a:r>
              <a:rPr lang="en-US" sz="2800" b="1" dirty="0" err="1">
                <a:solidFill>
                  <a:schemeClr val="accent1"/>
                </a:solidFill>
              </a:rPr>
              <a:t>racisme</a:t>
            </a:r>
            <a:r>
              <a:rPr lang="en-US" sz="2800" b="1" dirty="0">
                <a:solidFill>
                  <a:schemeClr val="accent1"/>
                </a:solidFill>
              </a:rPr>
              <a:t> et </a:t>
            </a:r>
            <a:r>
              <a:rPr lang="en-US" sz="2800" b="1" dirty="0" err="1">
                <a:solidFill>
                  <a:schemeClr val="accent1"/>
                </a:solidFill>
              </a:rPr>
              <a:t>antisémitisme</a:t>
            </a:r>
            <a:r>
              <a:rPr lang="en-US" sz="2800" b="1" dirty="0">
                <a:solidFill>
                  <a:schemeClr val="accent1"/>
                </a:solidFill>
              </a:rPr>
              <a:t> : cadre de protection et </a:t>
            </a:r>
            <a:r>
              <a:rPr lang="en-US" sz="2800" b="1" dirty="0" err="1">
                <a:solidFill>
                  <a:schemeClr val="accent1"/>
                </a:solidFill>
              </a:rPr>
              <a:t>stratégies</a:t>
            </a:r>
            <a:r>
              <a:rPr lang="en-US" sz="2800" b="1" dirty="0">
                <a:solidFill>
                  <a:schemeClr val="accent1"/>
                </a:solidFill>
              </a:rPr>
              <a:t> pour les politiques </a:t>
            </a:r>
            <a:r>
              <a:rPr lang="en-US" sz="2800" b="1" dirty="0" err="1">
                <a:solidFill>
                  <a:schemeClr val="accent1"/>
                </a:solidFill>
              </a:rPr>
              <a:t>d’intégration</a:t>
            </a:r>
            <a:br>
              <a:rPr lang="en-US" sz="1800" dirty="0">
                <a:solidFill>
                  <a:schemeClr val="accent1"/>
                </a:solidFill>
              </a:rPr>
            </a:br>
            <a:br>
              <a:rPr lang="en-US" sz="1050" dirty="0">
                <a:solidFill>
                  <a:schemeClr val="accent1"/>
                </a:solidFill>
              </a:rPr>
            </a:br>
            <a:br>
              <a:rPr lang="en-US" sz="1050" dirty="0">
                <a:solidFill>
                  <a:schemeClr val="accent1"/>
                </a:solidFill>
              </a:rPr>
            </a:br>
            <a:r>
              <a:rPr lang="en-US" sz="1600" b="0" dirty="0" err="1">
                <a:solidFill>
                  <a:schemeClr val="accent1"/>
                </a:solidFill>
                <a:latin typeface="Arial" panose="020B0604020202020204" pitchFamily="34" charset="0"/>
                <a:cs typeface="Arial" panose="020B0604020202020204" pitchFamily="34" charset="0"/>
              </a:rPr>
              <a:t>Cesla</a:t>
            </a:r>
            <a:r>
              <a:rPr lang="en-US" sz="1600" b="0" dirty="0">
                <a:solidFill>
                  <a:schemeClr val="accent1"/>
                </a:solidFill>
                <a:latin typeface="Arial" panose="020B0604020202020204" pitchFamily="34" charset="0"/>
                <a:cs typeface="Arial" panose="020B0604020202020204" pitchFamily="34" charset="0"/>
              </a:rPr>
              <a:t> Amarelle</a:t>
            </a:r>
            <a:r>
              <a:rPr lang="en-US" sz="1600" dirty="0">
                <a:solidFill>
                  <a:schemeClr val="accent1"/>
                </a:solidFill>
                <a:latin typeface="Arial" panose="020B0604020202020204" pitchFamily="34" charset="0"/>
                <a:cs typeface="Arial" panose="020B0604020202020204" pitchFamily="34" charset="0"/>
              </a:rPr>
              <a:t> </a:t>
            </a:r>
            <a:r>
              <a:rPr lang="fr-FR" sz="1600" dirty="0">
                <a:solidFill>
                  <a:schemeClr val="accent1"/>
                </a:solidFill>
                <a:latin typeface="Arial" panose="020B0604020202020204" pitchFamily="34" charset="0"/>
                <a:cs typeface="Arial" panose="020B0604020202020204" pitchFamily="34" charset="0"/>
              </a:rPr>
              <a:t>–</a:t>
            </a:r>
            <a:r>
              <a:rPr lang="en-US" sz="1600" dirty="0">
                <a:solidFill>
                  <a:schemeClr val="accent1"/>
                </a:solidFill>
                <a:latin typeface="Arial" panose="020B0604020202020204" pitchFamily="34" charset="0"/>
                <a:cs typeface="Arial" panose="020B0604020202020204" pitchFamily="34" charset="0"/>
              </a:rPr>
              <a:t> 7 </a:t>
            </a:r>
            <a:r>
              <a:rPr lang="en-US" sz="1600" dirty="0" err="1">
                <a:solidFill>
                  <a:schemeClr val="accent1"/>
                </a:solidFill>
                <a:latin typeface="Arial" panose="020B0604020202020204" pitchFamily="34" charset="0"/>
                <a:cs typeface="Arial" panose="020B0604020202020204" pitchFamily="34" charset="0"/>
              </a:rPr>
              <a:t>mai</a:t>
            </a:r>
            <a:r>
              <a:rPr lang="en-US" sz="1600" dirty="0">
                <a:solidFill>
                  <a:schemeClr val="accent1"/>
                </a:solidFill>
                <a:latin typeface="Arial" panose="020B0604020202020204" pitchFamily="34" charset="0"/>
                <a:cs typeface="Arial" panose="020B0604020202020204" pitchFamily="34" charset="0"/>
              </a:rPr>
              <a:t> 2024</a:t>
            </a:r>
            <a:br>
              <a:rPr lang="en-US" sz="1600" u="sng" dirty="0">
                <a:solidFill>
                  <a:schemeClr val="accent1"/>
                </a:solidFill>
                <a:latin typeface="Arial" panose="020B0604020202020204" pitchFamily="34" charset="0"/>
                <a:cs typeface="Arial" panose="020B0604020202020204" pitchFamily="34" charset="0"/>
              </a:rPr>
            </a:br>
            <a:endParaRPr lang="fr-FR" sz="16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16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0" y="6641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 name="ZoneTexte 1">
            <a:extLst>
              <a:ext uri="{FF2B5EF4-FFF2-40B4-BE49-F238E27FC236}">
                <a16:creationId xmlns:a16="http://schemas.microsoft.com/office/drawing/2014/main" id="{FC83BC45-C08B-44AC-02F7-83BADF136233}"/>
              </a:ext>
            </a:extLst>
          </p:cNvPr>
          <p:cNvSpPr txBox="1"/>
          <p:nvPr/>
        </p:nvSpPr>
        <p:spPr>
          <a:xfrm>
            <a:off x="81419" y="978935"/>
            <a:ext cx="11744326" cy="4247317"/>
          </a:xfrm>
          <a:prstGeom prst="rect">
            <a:avLst/>
          </a:prstGeom>
          <a:noFill/>
        </p:spPr>
        <p:txBody>
          <a:bodyPr wrap="square" rtlCol="0">
            <a:spAutoFit/>
          </a:bodyPr>
          <a:lstStyle/>
          <a:p>
            <a:r>
              <a:rPr lang="fr-CH" sz="2800" b="1" dirty="0">
                <a:solidFill>
                  <a:schemeClr val="accent1"/>
                </a:solidFill>
                <a:latin typeface="Calibri" panose="020F0502020204030204" pitchFamily="34" charset="0"/>
                <a:cs typeface="Calibri" panose="020F0502020204030204" pitchFamily="34" charset="0"/>
              </a:rPr>
              <a:t>Discrimination directe</a:t>
            </a:r>
          </a:p>
          <a:p>
            <a:endParaRPr lang="fr-CH" sz="2800" b="1" dirty="0">
              <a:solidFill>
                <a:schemeClr val="accent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CH" sz="2400" b="0" i="0" u="none" strike="noStrike" dirty="0">
                <a:effectLst/>
              </a:rPr>
              <a:t>Une personne est moins bien traitée qu’une autre qui se trouve dans une situation analogue </a:t>
            </a:r>
            <a:r>
              <a:rPr lang="fr-CH" sz="2400" b="1" i="0" u="none" strike="noStrike" dirty="0">
                <a:solidFill>
                  <a:schemeClr val="accent1"/>
                </a:solidFill>
                <a:effectLst/>
              </a:rPr>
              <a:t>à cause </a:t>
            </a:r>
            <a:r>
              <a:rPr lang="fr-CH" sz="2400" b="0" i="0" u="none" strike="noStrike" dirty="0">
                <a:effectLst/>
              </a:rPr>
              <a:t>de son origine ethnique, de sa religion ou de sa vision du monde (ex.: un jeune qui cherche une place d’apprentissage ne reçoit aucune offre parce que les employeurs, en voyant son nom de famille, le classent d’emblée dans le groupe des personnes originaires des Balkans et par conséquent des fauteurs de troubles)</a:t>
            </a:r>
          </a:p>
          <a:p>
            <a:endParaRPr lang="fr-CH" sz="2400" b="0" i="0" u="none" strike="noStrike" dirty="0">
              <a:effectLst/>
            </a:endParaRPr>
          </a:p>
          <a:p>
            <a:pPr marL="342900" indent="-342900">
              <a:buFont typeface="Arial" panose="020B0604020202020204" pitchFamily="34" charset="0"/>
              <a:buChar char="•"/>
            </a:pPr>
            <a:r>
              <a:rPr lang="fr-CH" sz="2400" b="1" dirty="0">
                <a:solidFill>
                  <a:schemeClr val="accent1"/>
                </a:solidFill>
                <a:cs typeface="Calibri" panose="020F0502020204030204" pitchFamily="34" charset="0"/>
              </a:rPr>
              <a:t>Inégalité manifeste, préjugés, stéréotypes</a:t>
            </a:r>
          </a:p>
          <a:p>
            <a:endParaRPr lang="fr-CH" sz="2800" b="1" dirty="0">
              <a:cs typeface="Calibri" panose="020F0502020204030204" pitchFamily="34" charset="0"/>
            </a:endParaRPr>
          </a:p>
          <a:p>
            <a:endParaRPr lang="fr-CH" dirty="0"/>
          </a:p>
        </p:txBody>
      </p:sp>
    </p:spTree>
    <p:extLst>
      <p:ext uri="{BB962C8B-B14F-4D97-AF65-F5344CB8AC3E}">
        <p14:creationId xmlns:p14="http://schemas.microsoft.com/office/powerpoint/2010/main" val="24903974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0" y="6641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 name="ZoneTexte 1">
            <a:extLst>
              <a:ext uri="{FF2B5EF4-FFF2-40B4-BE49-F238E27FC236}">
                <a16:creationId xmlns:a16="http://schemas.microsoft.com/office/drawing/2014/main" id="{FC83BC45-C08B-44AC-02F7-83BADF136233}"/>
              </a:ext>
            </a:extLst>
          </p:cNvPr>
          <p:cNvSpPr txBox="1"/>
          <p:nvPr/>
        </p:nvSpPr>
        <p:spPr>
          <a:xfrm>
            <a:off x="163630" y="1089898"/>
            <a:ext cx="11744326" cy="3970318"/>
          </a:xfrm>
          <a:prstGeom prst="rect">
            <a:avLst/>
          </a:prstGeom>
          <a:noFill/>
        </p:spPr>
        <p:txBody>
          <a:bodyPr wrap="square" rtlCol="0">
            <a:spAutoFit/>
          </a:bodyPr>
          <a:lstStyle/>
          <a:p>
            <a:r>
              <a:rPr lang="fr-CH" sz="2800" b="1" dirty="0">
                <a:solidFill>
                  <a:schemeClr val="accent1"/>
                </a:solidFill>
                <a:latin typeface="Calibri" panose="020F0502020204030204" pitchFamily="34" charset="0"/>
                <a:cs typeface="Calibri" panose="020F0502020204030204" pitchFamily="34" charset="0"/>
              </a:rPr>
              <a:t>Discrimination directe</a:t>
            </a:r>
          </a:p>
          <a:p>
            <a:endParaRPr lang="fr-CH" sz="2800" b="1" dirty="0">
              <a:solidFill>
                <a:schemeClr val="accent1"/>
              </a:solidFill>
              <a:latin typeface="Calibri" panose="020F0502020204030204" pitchFamily="34" charset="0"/>
              <a:cs typeface="Calibri" panose="020F0502020204030204" pitchFamily="34" charset="0"/>
            </a:endParaRPr>
          </a:p>
          <a:p>
            <a:r>
              <a:rPr lang="fr-CH" sz="2800" dirty="0"/>
              <a:t>Affaire </a:t>
            </a:r>
            <a:r>
              <a:rPr lang="fr-CH" sz="2800" b="1" i="1" dirty="0" err="1">
                <a:solidFill>
                  <a:schemeClr val="accent1"/>
                </a:solidFill>
              </a:rPr>
              <a:t>Firma</a:t>
            </a:r>
            <a:r>
              <a:rPr lang="fr-CH" sz="2800" b="1" i="1" dirty="0">
                <a:solidFill>
                  <a:schemeClr val="accent1"/>
                </a:solidFill>
              </a:rPr>
              <a:t> </a:t>
            </a:r>
            <a:r>
              <a:rPr lang="fr-CH" sz="2800" b="1" i="1" dirty="0" err="1">
                <a:solidFill>
                  <a:schemeClr val="accent1"/>
                </a:solidFill>
              </a:rPr>
              <a:t>Feryn</a:t>
            </a:r>
            <a:r>
              <a:rPr lang="fr-CH" sz="2800" b="1" i="1" dirty="0">
                <a:solidFill>
                  <a:schemeClr val="accent1"/>
                </a:solidFill>
              </a:rPr>
              <a:t> </a:t>
            </a:r>
            <a:r>
              <a:rPr lang="fr-CH" sz="2800" dirty="0"/>
              <a:t>du 10 juillet 2008 (C-54/07)</a:t>
            </a:r>
          </a:p>
          <a:p>
            <a:endParaRPr lang="fr-CH" sz="2800" dirty="0"/>
          </a:p>
          <a:p>
            <a:pPr marL="285750" indent="-285750">
              <a:buFont typeface="Arial" panose="020B0604020202020204" pitchFamily="34" charset="0"/>
              <a:buChar char="•"/>
            </a:pPr>
            <a:r>
              <a:rPr lang="fr-CH" sz="2800" dirty="0"/>
              <a:t>Le directeur d'une entreprise d'installation de portes a déclaré qu'il ne recrutait pas d'</a:t>
            </a:r>
            <a:r>
              <a:rPr lang="fr-CH" sz="2800" i="1" dirty="0"/>
              <a:t>immigrés</a:t>
            </a:r>
            <a:r>
              <a:rPr lang="fr-CH" sz="2800" dirty="0"/>
              <a:t> en raison des objections des clients</a:t>
            </a:r>
          </a:p>
          <a:p>
            <a:endParaRPr lang="fr-CH" sz="2800" dirty="0"/>
          </a:p>
          <a:p>
            <a:pPr marL="285750" indent="-285750">
              <a:buFont typeface="Arial" panose="020B0604020202020204" pitchFamily="34" charset="0"/>
              <a:buChar char="•"/>
            </a:pPr>
            <a:r>
              <a:rPr lang="fr-CH" sz="2800" dirty="0"/>
              <a:t>CJUE : preuve d'une discrimination directe fondée sur la race ou l'origine ethnique. Le motif ne peut justifier un traitement moins favorable</a:t>
            </a:r>
          </a:p>
        </p:txBody>
      </p:sp>
    </p:spTree>
    <p:extLst>
      <p:ext uri="{BB962C8B-B14F-4D97-AF65-F5344CB8AC3E}">
        <p14:creationId xmlns:p14="http://schemas.microsoft.com/office/powerpoint/2010/main" val="211252912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0" y="6641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 name="ZoneTexte 1">
            <a:extLst>
              <a:ext uri="{FF2B5EF4-FFF2-40B4-BE49-F238E27FC236}">
                <a16:creationId xmlns:a16="http://schemas.microsoft.com/office/drawing/2014/main" id="{FC83BC45-C08B-44AC-02F7-83BADF136233}"/>
              </a:ext>
            </a:extLst>
          </p:cNvPr>
          <p:cNvSpPr txBox="1"/>
          <p:nvPr/>
        </p:nvSpPr>
        <p:spPr>
          <a:xfrm>
            <a:off x="81419" y="978935"/>
            <a:ext cx="11744326" cy="4555093"/>
          </a:xfrm>
          <a:prstGeom prst="rect">
            <a:avLst/>
          </a:prstGeom>
          <a:noFill/>
        </p:spPr>
        <p:txBody>
          <a:bodyPr wrap="square" rtlCol="0">
            <a:spAutoFit/>
          </a:bodyPr>
          <a:lstStyle/>
          <a:p>
            <a:r>
              <a:rPr lang="fr-CH" sz="2800" b="1" dirty="0">
                <a:solidFill>
                  <a:schemeClr val="accent1"/>
                </a:solidFill>
                <a:latin typeface="Calibri" panose="020F0502020204030204" pitchFamily="34" charset="0"/>
                <a:cs typeface="Calibri" panose="020F0502020204030204" pitchFamily="34" charset="0"/>
              </a:rPr>
              <a:t>Discrimination indirecte</a:t>
            </a:r>
          </a:p>
          <a:p>
            <a:endParaRPr lang="fr-CH" sz="2800" b="1" dirty="0">
              <a:solidFill>
                <a:schemeClr val="accent1"/>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fr-CH" sz="2400" b="0" i="0" u="none" strike="noStrike" dirty="0">
                <a:effectLst/>
              </a:rPr>
              <a:t>Des mesures </a:t>
            </a:r>
            <a:r>
              <a:rPr lang="fr-CH" sz="2400" b="1" i="0" u="none" strike="noStrike" dirty="0">
                <a:solidFill>
                  <a:schemeClr val="accent1"/>
                </a:solidFill>
                <a:effectLst/>
              </a:rPr>
              <a:t>sans intention particulière </a:t>
            </a:r>
            <a:r>
              <a:rPr lang="fr-CH" sz="2400" b="0" i="0" u="none" strike="noStrike" dirty="0">
                <a:effectLst/>
              </a:rPr>
              <a:t>entraînent dans les</a:t>
            </a:r>
            <a:r>
              <a:rPr lang="fr-CH" sz="2400" b="1" i="0" u="none" strike="noStrike" dirty="0">
                <a:solidFill>
                  <a:schemeClr val="accent1"/>
                </a:solidFill>
                <a:effectLst/>
              </a:rPr>
              <a:t> faits </a:t>
            </a:r>
            <a:r>
              <a:rPr lang="fr-CH" sz="2400" b="0" i="0" u="none" strike="noStrike" dirty="0">
                <a:effectLst/>
              </a:rPr>
              <a:t>des désavantages qualitatifs ou quantitatifs pour certaines personnes en raison de leur « race » ou origine ethnique, de leur religion ou vision du monde, de leur handicap, de leur âge ou de leur orientation sexuelle (ex. : si seules les activités de loisir sont autorisées sur les terrains de camping tandis que toute activité commerciale y est interdite, les gens du voyage ne peuvent pas y garer leur voiture)</a:t>
            </a:r>
          </a:p>
          <a:p>
            <a:pPr algn="l"/>
            <a:endParaRPr lang="fr-CH" sz="2400" b="0" i="0" u="none" strike="noStrike" dirty="0">
              <a:effectLst/>
            </a:endParaRPr>
          </a:p>
          <a:p>
            <a:pPr marL="457200" indent="-457200" algn="l">
              <a:buFont typeface="Arial" panose="020B0604020202020204" pitchFamily="34" charset="0"/>
              <a:buChar char="•"/>
            </a:pPr>
            <a:r>
              <a:rPr lang="fr-CH" sz="2400" b="0" i="0" u="none" strike="noStrike" dirty="0">
                <a:effectLst/>
              </a:rPr>
              <a:t>Mesures traitant les gens de la </a:t>
            </a:r>
            <a:r>
              <a:rPr lang="fr-CH" sz="2400" b="1" i="0" u="none" strike="noStrike" dirty="0">
                <a:solidFill>
                  <a:schemeClr val="accent1"/>
                </a:solidFill>
                <a:effectLst/>
              </a:rPr>
              <a:t>même manière </a:t>
            </a:r>
            <a:r>
              <a:rPr lang="fr-CH" sz="2400" b="0" i="0" u="none" strike="noStrike" dirty="0">
                <a:effectLst/>
              </a:rPr>
              <a:t>mais qui ont des </a:t>
            </a:r>
            <a:r>
              <a:rPr lang="fr-CH" sz="2400" b="1" i="0" u="none" strike="noStrike" dirty="0">
                <a:solidFill>
                  <a:schemeClr val="accent1"/>
                </a:solidFill>
                <a:effectLst/>
              </a:rPr>
              <a:t>effets discriminatoires</a:t>
            </a:r>
            <a:endParaRPr lang="fr-CH" sz="2400" b="0" i="0" u="none" strike="noStrike" dirty="0">
              <a:effectLst/>
            </a:endParaRPr>
          </a:p>
          <a:p>
            <a:pPr algn="l"/>
            <a:endParaRPr lang="fr-CH" sz="2400" dirty="0"/>
          </a:p>
          <a:p>
            <a:endParaRPr lang="fr-CH" dirty="0"/>
          </a:p>
        </p:txBody>
      </p:sp>
    </p:spTree>
    <p:extLst>
      <p:ext uri="{BB962C8B-B14F-4D97-AF65-F5344CB8AC3E}">
        <p14:creationId xmlns:p14="http://schemas.microsoft.com/office/powerpoint/2010/main" val="29093060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0" y="6641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 name="ZoneTexte 1">
            <a:extLst>
              <a:ext uri="{FF2B5EF4-FFF2-40B4-BE49-F238E27FC236}">
                <a16:creationId xmlns:a16="http://schemas.microsoft.com/office/drawing/2014/main" id="{FC83BC45-C08B-44AC-02F7-83BADF136233}"/>
              </a:ext>
            </a:extLst>
          </p:cNvPr>
          <p:cNvSpPr txBox="1"/>
          <p:nvPr/>
        </p:nvSpPr>
        <p:spPr>
          <a:xfrm>
            <a:off x="81419" y="978935"/>
            <a:ext cx="11744326" cy="1231106"/>
          </a:xfrm>
          <a:prstGeom prst="rect">
            <a:avLst/>
          </a:prstGeom>
          <a:noFill/>
        </p:spPr>
        <p:txBody>
          <a:bodyPr wrap="square" rtlCol="0">
            <a:spAutoFit/>
          </a:bodyPr>
          <a:lstStyle/>
          <a:p>
            <a:r>
              <a:rPr lang="fr-CH" sz="2800" b="1" dirty="0">
                <a:solidFill>
                  <a:schemeClr val="accent1"/>
                </a:solidFill>
                <a:latin typeface="Calibri" panose="020F0502020204030204" pitchFamily="34" charset="0"/>
                <a:cs typeface="Calibri" panose="020F0502020204030204" pitchFamily="34" charset="0"/>
              </a:rPr>
              <a:t>Discrimination indirecte</a:t>
            </a:r>
          </a:p>
          <a:p>
            <a:endParaRPr lang="fr-CH" sz="2800" b="1" dirty="0">
              <a:solidFill>
                <a:schemeClr val="accent1"/>
              </a:solidFill>
              <a:latin typeface="Calibri" panose="020F0502020204030204" pitchFamily="34" charset="0"/>
              <a:cs typeface="Calibri" panose="020F0502020204030204" pitchFamily="34" charset="0"/>
            </a:endParaRPr>
          </a:p>
          <a:p>
            <a:endParaRPr lang="fr-CH" dirty="0"/>
          </a:p>
        </p:txBody>
      </p:sp>
      <p:sp>
        <p:nvSpPr>
          <p:cNvPr id="3" name="ZoneTexte 2">
            <a:extLst>
              <a:ext uri="{FF2B5EF4-FFF2-40B4-BE49-F238E27FC236}">
                <a16:creationId xmlns:a16="http://schemas.microsoft.com/office/drawing/2014/main" id="{E210AF9F-8964-D682-D08D-8EE1A09B7816}"/>
              </a:ext>
            </a:extLst>
          </p:cNvPr>
          <p:cNvSpPr txBox="1"/>
          <p:nvPr/>
        </p:nvSpPr>
        <p:spPr>
          <a:xfrm>
            <a:off x="81419" y="1301894"/>
            <a:ext cx="11907162" cy="4955203"/>
          </a:xfrm>
          <a:prstGeom prst="rect">
            <a:avLst/>
          </a:prstGeom>
          <a:noFill/>
        </p:spPr>
        <p:txBody>
          <a:bodyPr wrap="square" rtlCol="0">
            <a:spAutoFit/>
          </a:bodyPr>
          <a:lstStyle/>
          <a:p>
            <a:endParaRPr lang="fr-CH" dirty="0"/>
          </a:p>
          <a:p>
            <a:r>
              <a:rPr lang="fr-CH" sz="2000" b="0" i="0" u="none" strike="noStrike" dirty="0">
                <a:effectLst/>
              </a:rPr>
              <a:t>Affaires </a:t>
            </a:r>
            <a:r>
              <a:rPr lang="fr-CH" sz="2000" b="1" i="1" u="none" strike="noStrike" dirty="0">
                <a:solidFill>
                  <a:schemeClr val="accent1"/>
                </a:solidFill>
                <a:effectLst/>
              </a:rPr>
              <a:t>Ring et </a:t>
            </a:r>
            <a:r>
              <a:rPr lang="fr-CH" sz="2000" b="1" i="1" u="none" strike="noStrike" dirty="0" err="1">
                <a:solidFill>
                  <a:schemeClr val="accent1"/>
                </a:solidFill>
                <a:effectLst/>
              </a:rPr>
              <a:t>Skouboe</a:t>
            </a:r>
            <a:r>
              <a:rPr lang="fr-CH" sz="2000" b="1" i="1" u="none" strike="noStrike" dirty="0">
                <a:solidFill>
                  <a:schemeClr val="accent1"/>
                </a:solidFill>
                <a:effectLst/>
              </a:rPr>
              <a:t> </a:t>
            </a:r>
            <a:r>
              <a:rPr lang="fr-CH" sz="2000" b="1" i="1" u="none" strike="noStrike" dirty="0" err="1">
                <a:solidFill>
                  <a:schemeClr val="accent1"/>
                </a:solidFill>
                <a:effectLst/>
              </a:rPr>
              <a:t>Werge</a:t>
            </a:r>
            <a:r>
              <a:rPr lang="fr-CH" sz="2000" b="1" i="1" u="none" strike="noStrike" dirty="0">
                <a:solidFill>
                  <a:schemeClr val="accent1"/>
                </a:solidFill>
                <a:effectLst/>
              </a:rPr>
              <a:t> </a:t>
            </a:r>
            <a:r>
              <a:rPr lang="fr-CH" sz="2000" b="0" i="0" u="none" strike="noStrike" dirty="0">
                <a:effectLst/>
              </a:rPr>
              <a:t>du 11 avril 2013 (C-335/11 et 337/11)</a:t>
            </a:r>
          </a:p>
          <a:p>
            <a:endParaRPr lang="fr-CH" sz="2000" dirty="0"/>
          </a:p>
          <a:p>
            <a:pPr marL="285750" indent="-285750">
              <a:buFont typeface="Arial" panose="020B0604020202020204" pitchFamily="34" charset="0"/>
              <a:buChar char="•"/>
            </a:pPr>
            <a:r>
              <a:rPr lang="fr-CH" sz="2000" b="0" i="0" u="none" strike="noStrike" dirty="0">
                <a:effectLst/>
              </a:rPr>
              <a:t>La législation danoise autorise le licenciement avec un mois de préavis après 120 jours de congés maladie payés sur une période de 12 mois</a:t>
            </a:r>
          </a:p>
          <a:p>
            <a:endParaRPr lang="fr-CH" sz="2000" b="0" i="0" u="none" strike="noStrike" dirty="0">
              <a:effectLst/>
            </a:endParaRPr>
          </a:p>
          <a:p>
            <a:pPr marL="285750" indent="-285750">
              <a:buFont typeface="Arial" panose="020B0604020202020204" pitchFamily="34" charset="0"/>
              <a:buChar char="•"/>
            </a:pPr>
            <a:r>
              <a:rPr lang="fr-CH" sz="2000" b="0" i="0" u="none" strike="noStrike" dirty="0">
                <a:effectLst/>
              </a:rPr>
              <a:t>CJUE : les travailleurs handicapés courent un plus grand risque d'être en congé maladie</a:t>
            </a:r>
          </a:p>
          <a:p>
            <a:endParaRPr lang="fr-CH" sz="2000" b="0" i="0" u="none" strike="noStrike" dirty="0">
              <a:effectLst/>
            </a:endParaRPr>
          </a:p>
          <a:p>
            <a:pPr marL="285750" indent="-285750">
              <a:buFont typeface="Arial" panose="020B0604020202020204" pitchFamily="34" charset="0"/>
              <a:buChar char="•"/>
            </a:pPr>
            <a:r>
              <a:rPr lang="fr-CH" sz="2000" b="0" i="0" u="none" strike="noStrike" dirty="0">
                <a:effectLst/>
              </a:rPr>
              <a:t>Il apparaît donc que la règle des 120 jours est susceptible de désavantager les travailleurs handicapés </a:t>
            </a:r>
          </a:p>
          <a:p>
            <a:endParaRPr lang="fr-CH" sz="2000" b="0" i="0" u="none" strike="noStrike" dirty="0">
              <a:effectLst/>
            </a:endParaRPr>
          </a:p>
          <a:p>
            <a:pPr marL="285750" indent="-285750">
              <a:buFont typeface="Arial" panose="020B0604020202020204" pitchFamily="34" charset="0"/>
              <a:buChar char="•"/>
            </a:pPr>
            <a:r>
              <a:rPr lang="fr-CH" sz="2000" b="0" i="0" u="none" strike="noStrike" dirty="0">
                <a:effectLst/>
              </a:rPr>
              <a:t>La loi poursuivait-elle l'objectif légitime de promouvoir la flexibilité du marché du travail mais l'impact sur les personnes handicapées a-t-il été suffisamment pris en compte? Non</a:t>
            </a:r>
          </a:p>
          <a:p>
            <a:endParaRPr lang="fr-CH" sz="2000" b="0" i="0" u="none" strike="noStrike" dirty="0">
              <a:effectLst/>
            </a:endParaRPr>
          </a:p>
          <a:p>
            <a:pPr marL="285750" indent="-285750">
              <a:buFont typeface="Arial" panose="020B0604020202020204" pitchFamily="34" charset="0"/>
              <a:buChar char="•"/>
            </a:pPr>
            <a:r>
              <a:rPr lang="fr-CH" sz="2000" b="0" i="0" u="none" strike="noStrike" dirty="0">
                <a:effectLst/>
              </a:rPr>
              <a:t>Pourquoi agir ? Pour éviter que la loi ne soit contournée et pour lutter contre la sous-représentation / les désavantages. Recherche de l'</a:t>
            </a:r>
            <a:r>
              <a:rPr lang="fr-CH" sz="2000" b="1" i="0" u="none" strike="noStrike" dirty="0">
                <a:solidFill>
                  <a:schemeClr val="accent1"/>
                </a:solidFill>
                <a:effectLst/>
              </a:rPr>
              <a:t>égalité réelle</a:t>
            </a:r>
          </a:p>
          <a:p>
            <a:endParaRPr lang="fr-FR" dirty="0"/>
          </a:p>
        </p:txBody>
      </p:sp>
    </p:spTree>
    <p:extLst>
      <p:ext uri="{BB962C8B-B14F-4D97-AF65-F5344CB8AC3E}">
        <p14:creationId xmlns:p14="http://schemas.microsoft.com/office/powerpoint/2010/main" val="180862563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0" y="6641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 name="ZoneTexte 1">
            <a:extLst>
              <a:ext uri="{FF2B5EF4-FFF2-40B4-BE49-F238E27FC236}">
                <a16:creationId xmlns:a16="http://schemas.microsoft.com/office/drawing/2014/main" id="{FC83BC45-C08B-44AC-02F7-83BADF136233}"/>
              </a:ext>
            </a:extLst>
          </p:cNvPr>
          <p:cNvSpPr txBox="1"/>
          <p:nvPr/>
        </p:nvSpPr>
        <p:spPr>
          <a:xfrm>
            <a:off x="81419" y="978935"/>
            <a:ext cx="11744326" cy="1231106"/>
          </a:xfrm>
          <a:prstGeom prst="rect">
            <a:avLst/>
          </a:prstGeom>
          <a:noFill/>
        </p:spPr>
        <p:txBody>
          <a:bodyPr wrap="square" rtlCol="0">
            <a:spAutoFit/>
          </a:bodyPr>
          <a:lstStyle/>
          <a:p>
            <a:r>
              <a:rPr lang="fr-CH" sz="2800" b="1" dirty="0">
                <a:solidFill>
                  <a:schemeClr val="accent1"/>
                </a:solidFill>
                <a:latin typeface="Calibri" panose="020F0502020204030204" pitchFamily="34" charset="0"/>
                <a:cs typeface="Calibri" panose="020F0502020204030204" pitchFamily="34" charset="0"/>
              </a:rPr>
              <a:t>Discrimination indirecte</a:t>
            </a:r>
          </a:p>
          <a:p>
            <a:endParaRPr lang="fr-CH" sz="2800" b="1" dirty="0">
              <a:solidFill>
                <a:schemeClr val="accent1"/>
              </a:solidFill>
              <a:latin typeface="Calibri" panose="020F0502020204030204" pitchFamily="34" charset="0"/>
              <a:cs typeface="Calibri" panose="020F0502020204030204" pitchFamily="34" charset="0"/>
            </a:endParaRPr>
          </a:p>
          <a:p>
            <a:endParaRPr lang="fr-CH" dirty="0"/>
          </a:p>
        </p:txBody>
      </p:sp>
      <p:sp>
        <p:nvSpPr>
          <p:cNvPr id="3" name="ZoneTexte 2">
            <a:extLst>
              <a:ext uri="{FF2B5EF4-FFF2-40B4-BE49-F238E27FC236}">
                <a16:creationId xmlns:a16="http://schemas.microsoft.com/office/drawing/2014/main" id="{E210AF9F-8964-D682-D08D-8EE1A09B7816}"/>
              </a:ext>
            </a:extLst>
          </p:cNvPr>
          <p:cNvSpPr txBox="1"/>
          <p:nvPr/>
        </p:nvSpPr>
        <p:spPr>
          <a:xfrm>
            <a:off x="81419" y="1451411"/>
            <a:ext cx="11907162" cy="4431983"/>
          </a:xfrm>
          <a:prstGeom prst="rect">
            <a:avLst/>
          </a:prstGeom>
          <a:noFill/>
        </p:spPr>
        <p:txBody>
          <a:bodyPr wrap="square" rtlCol="0">
            <a:spAutoFit/>
          </a:bodyPr>
          <a:lstStyle/>
          <a:p>
            <a:endParaRPr lang="fr-CH" dirty="0"/>
          </a:p>
          <a:p>
            <a:r>
              <a:rPr lang="fr-FR" sz="2200" dirty="0"/>
              <a:t>Affaire </a:t>
            </a:r>
            <a:r>
              <a:rPr lang="fr-FR" sz="2200" b="1" i="1" dirty="0" err="1">
                <a:solidFill>
                  <a:schemeClr val="accent1"/>
                </a:solidFill>
              </a:rPr>
              <a:t>Achbita</a:t>
            </a:r>
            <a:r>
              <a:rPr lang="fr-FR" sz="2200" b="1" i="1" dirty="0">
                <a:solidFill>
                  <a:schemeClr val="accent1"/>
                </a:solidFill>
              </a:rPr>
              <a:t> c. G4S Secure Solutions </a:t>
            </a:r>
            <a:r>
              <a:rPr lang="fr-FR" sz="2200" dirty="0"/>
              <a:t>du 14 mars 2017  (C-157/15)</a:t>
            </a:r>
          </a:p>
          <a:p>
            <a:endParaRPr lang="fr-FR" sz="2200" dirty="0"/>
          </a:p>
          <a:p>
            <a:pPr marL="285750" indent="-285750">
              <a:buFont typeface="Arial" panose="020B0604020202020204" pitchFamily="34" charset="0"/>
              <a:buChar char="•"/>
            </a:pPr>
            <a:r>
              <a:rPr lang="fr-FR" sz="2200" dirty="0"/>
              <a:t>L'employeur avait une exigence neutre selon laquelle aucun signe visible de religion/politique ne devaient être porté sur le lieu de travail</a:t>
            </a:r>
          </a:p>
          <a:p>
            <a:endParaRPr lang="fr-FR" sz="2200" dirty="0"/>
          </a:p>
          <a:p>
            <a:pPr marL="285750" indent="-285750">
              <a:buFont typeface="Arial" panose="020B0604020202020204" pitchFamily="34" charset="0"/>
              <a:buChar char="•"/>
            </a:pPr>
            <a:r>
              <a:rPr lang="fr-FR" sz="2200" dirty="0"/>
              <a:t>Pas de discrimination directe mais il pourrait s'agir d'une discrimination indirecte</a:t>
            </a:r>
          </a:p>
          <a:p>
            <a:endParaRPr lang="fr-FR" sz="2200" dirty="0"/>
          </a:p>
          <a:p>
            <a:pPr marL="285750" indent="-285750">
              <a:buFont typeface="Arial" panose="020B0604020202020204" pitchFamily="34" charset="0"/>
              <a:buChar char="•"/>
            </a:pPr>
            <a:r>
              <a:rPr lang="fr-FR" sz="2200" dirty="0"/>
              <a:t>Est-elle objectivement justifiée ?</a:t>
            </a:r>
          </a:p>
          <a:p>
            <a:endParaRPr lang="fr-FR" sz="2200" dirty="0"/>
          </a:p>
          <a:p>
            <a:pPr marL="285750" indent="-285750">
              <a:buFont typeface="Arial" panose="020B0604020202020204" pitchFamily="34" charset="0"/>
              <a:buChar char="•"/>
            </a:pPr>
            <a:r>
              <a:rPr lang="fr-FR" sz="2200" dirty="0"/>
              <a:t>Le désir d'afficher une neutralité religieuse = objectif légitime</a:t>
            </a:r>
          </a:p>
          <a:p>
            <a:endParaRPr lang="fr-FR" sz="2200" dirty="0"/>
          </a:p>
          <a:p>
            <a:pPr marL="285750" indent="-285750">
              <a:buFont typeface="Arial" panose="020B0604020202020204" pitchFamily="34" charset="0"/>
              <a:buChar char="•"/>
            </a:pPr>
            <a:r>
              <a:rPr lang="fr-FR" sz="2200" dirty="0"/>
              <a:t>Interdire les symboles religieux visibles peut être proportionné</a:t>
            </a:r>
          </a:p>
        </p:txBody>
      </p:sp>
    </p:spTree>
    <p:extLst>
      <p:ext uri="{BB962C8B-B14F-4D97-AF65-F5344CB8AC3E}">
        <p14:creationId xmlns:p14="http://schemas.microsoft.com/office/powerpoint/2010/main" val="165380593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0" y="6641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 name="ZoneTexte 1">
            <a:extLst>
              <a:ext uri="{FF2B5EF4-FFF2-40B4-BE49-F238E27FC236}">
                <a16:creationId xmlns:a16="http://schemas.microsoft.com/office/drawing/2014/main" id="{FC83BC45-C08B-44AC-02F7-83BADF136233}"/>
              </a:ext>
            </a:extLst>
          </p:cNvPr>
          <p:cNvSpPr txBox="1"/>
          <p:nvPr/>
        </p:nvSpPr>
        <p:spPr>
          <a:xfrm>
            <a:off x="81419" y="978935"/>
            <a:ext cx="11744326" cy="3754874"/>
          </a:xfrm>
          <a:prstGeom prst="rect">
            <a:avLst/>
          </a:prstGeom>
          <a:noFill/>
        </p:spPr>
        <p:txBody>
          <a:bodyPr wrap="square" rtlCol="0">
            <a:spAutoFit/>
          </a:bodyPr>
          <a:lstStyle/>
          <a:p>
            <a:r>
              <a:rPr lang="fr-CH" sz="2800" b="1" dirty="0">
                <a:solidFill>
                  <a:schemeClr val="accent1"/>
                </a:solidFill>
                <a:latin typeface="Calibri" panose="020F0502020204030204" pitchFamily="34" charset="0"/>
                <a:cs typeface="Calibri" panose="020F0502020204030204" pitchFamily="34" charset="0"/>
              </a:rPr>
              <a:t>Discrimination multiple</a:t>
            </a:r>
          </a:p>
          <a:p>
            <a:endParaRPr lang="fr-CH" sz="2800" b="1" dirty="0">
              <a:solidFill>
                <a:schemeClr val="accent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CH" sz="2600" i="0" u="none" strike="noStrike" dirty="0">
                <a:effectLst/>
              </a:rPr>
              <a:t>La discrimination </a:t>
            </a:r>
            <a:r>
              <a:rPr lang="fr-CH" sz="2600" b="1" i="0" u="none" strike="noStrike" dirty="0">
                <a:solidFill>
                  <a:schemeClr val="accent1"/>
                </a:solidFill>
                <a:effectLst/>
              </a:rPr>
              <a:t>multiple</a:t>
            </a:r>
            <a:r>
              <a:rPr lang="fr-CH" sz="2600" i="0" u="none" strike="noStrike" dirty="0">
                <a:effectLst/>
              </a:rPr>
              <a:t> est une inégalité de traitement fondée sur </a:t>
            </a:r>
            <a:r>
              <a:rPr lang="fr-CH" sz="2600" b="1" i="0" u="none" strike="noStrike" dirty="0">
                <a:solidFill>
                  <a:schemeClr val="accent1"/>
                </a:solidFill>
                <a:effectLst/>
              </a:rPr>
              <a:t>plusieurs caractéristiques</a:t>
            </a:r>
            <a:r>
              <a:rPr lang="fr-CH" sz="2600" i="0" u="none" strike="noStrike" dirty="0">
                <a:effectLst/>
              </a:rPr>
              <a:t>, qui peuvent être le sexe, la couleur de peau, le statut social, l’appartenance religieuse, l’orientation sexuelle ou un handicap</a:t>
            </a:r>
          </a:p>
          <a:p>
            <a:endParaRPr lang="fr-CH" sz="2600" i="0" u="none" strike="noStrike" dirty="0">
              <a:effectLst/>
            </a:endParaRPr>
          </a:p>
          <a:p>
            <a:pPr marL="342900" indent="-342900">
              <a:buFont typeface="Arial" panose="020B0604020202020204" pitchFamily="34" charset="0"/>
              <a:buChar char="•"/>
            </a:pPr>
            <a:r>
              <a:rPr lang="fr-CH" sz="2600" i="0" u="none" strike="noStrike" dirty="0">
                <a:effectLst/>
              </a:rPr>
              <a:t>Les discriminations de ce genre représentent des inégalités sociales particulièrement </a:t>
            </a:r>
            <a:r>
              <a:rPr lang="fr-CH" sz="2600" b="1" i="0" u="none" strike="noStrike" dirty="0">
                <a:solidFill>
                  <a:schemeClr val="accent1"/>
                </a:solidFill>
                <a:effectLst/>
              </a:rPr>
              <a:t>graves</a:t>
            </a:r>
            <a:r>
              <a:rPr lang="fr-CH" sz="2600" i="0" u="none" strike="noStrike" dirty="0">
                <a:effectLst/>
              </a:rPr>
              <a:t>, difficiles à combattre en raison de leur complexité et dont les effets négatifs s’additionnent</a:t>
            </a:r>
            <a:endParaRPr lang="fr-CH" sz="2600" dirty="0"/>
          </a:p>
        </p:txBody>
      </p:sp>
    </p:spTree>
    <p:extLst>
      <p:ext uri="{BB962C8B-B14F-4D97-AF65-F5344CB8AC3E}">
        <p14:creationId xmlns:p14="http://schemas.microsoft.com/office/powerpoint/2010/main" val="24098405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0" y="6641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 name="ZoneTexte 1">
            <a:extLst>
              <a:ext uri="{FF2B5EF4-FFF2-40B4-BE49-F238E27FC236}">
                <a16:creationId xmlns:a16="http://schemas.microsoft.com/office/drawing/2014/main" id="{FC83BC45-C08B-44AC-02F7-83BADF136233}"/>
              </a:ext>
            </a:extLst>
          </p:cNvPr>
          <p:cNvSpPr txBox="1"/>
          <p:nvPr/>
        </p:nvSpPr>
        <p:spPr>
          <a:xfrm>
            <a:off x="81419" y="978935"/>
            <a:ext cx="11744326" cy="4154984"/>
          </a:xfrm>
          <a:prstGeom prst="rect">
            <a:avLst/>
          </a:prstGeom>
          <a:noFill/>
        </p:spPr>
        <p:txBody>
          <a:bodyPr wrap="square" rtlCol="0">
            <a:spAutoFit/>
          </a:bodyPr>
          <a:lstStyle/>
          <a:p>
            <a:r>
              <a:rPr lang="fr-CH" sz="2800" b="1" dirty="0">
                <a:solidFill>
                  <a:schemeClr val="accent1"/>
                </a:solidFill>
                <a:latin typeface="Calibri" panose="020F0502020204030204" pitchFamily="34" charset="0"/>
                <a:cs typeface="Calibri" panose="020F0502020204030204" pitchFamily="34" charset="0"/>
              </a:rPr>
              <a:t>Discrimination intersectionnelle</a:t>
            </a:r>
          </a:p>
          <a:p>
            <a:endParaRPr lang="fr-CH" sz="2800" b="1" dirty="0">
              <a:solidFill>
                <a:schemeClr val="accent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H" sz="2600" b="0" i="0" u="none" strike="noStrike" dirty="0">
                <a:effectLst/>
              </a:rPr>
              <a:t>Lorsque </a:t>
            </a:r>
            <a:r>
              <a:rPr lang="fr-CH" sz="2600" b="1" i="0" u="none" strike="noStrike" dirty="0">
                <a:solidFill>
                  <a:schemeClr val="accent1"/>
                </a:solidFill>
                <a:effectLst/>
              </a:rPr>
              <a:t>plusieurs formes d’exclusion interagissent</a:t>
            </a:r>
            <a:r>
              <a:rPr lang="fr-CH" sz="2600" b="0" i="0" u="none" strike="noStrike" dirty="0">
                <a:effectLst/>
              </a:rPr>
              <a:t> et engendrent une discrimination qui, sans cette interaction, ne se produirait pas</a:t>
            </a:r>
          </a:p>
          <a:p>
            <a:endParaRPr lang="fr-CH" sz="2600" b="0" i="0" u="none" strike="noStrike" dirty="0">
              <a:effectLst/>
            </a:endParaRPr>
          </a:p>
          <a:p>
            <a:pPr marL="285750" indent="-285750">
              <a:buFont typeface="Arial" panose="020B0604020202020204" pitchFamily="34" charset="0"/>
              <a:buChar char="•"/>
            </a:pPr>
            <a:r>
              <a:rPr lang="fr-CH" sz="2600" b="0" i="0" u="none" strike="noStrike" dirty="0">
                <a:effectLst/>
              </a:rPr>
              <a:t>Contrairement à la discrimination multiple, la discrimination intersectionnelle n’est donc </a:t>
            </a:r>
            <a:r>
              <a:rPr lang="fr-CH" sz="2600" b="1" i="0" u="none" strike="noStrike" dirty="0">
                <a:solidFill>
                  <a:schemeClr val="accent1"/>
                </a:solidFill>
                <a:effectLst/>
              </a:rPr>
              <a:t>pas définie par une accumulation de discriminations</a:t>
            </a:r>
            <a:r>
              <a:rPr lang="fr-CH" sz="2600" b="0" i="0" u="none" strike="noStrike" dirty="0">
                <a:effectLst/>
              </a:rPr>
              <a:t>. Le concept attire l’attention sur la manière dont le racisme, le patriarcat, l’appartenance de classe ainsi que d’autres systèmes d’assujettissement construisent une inégalité qui n’est </a:t>
            </a:r>
            <a:r>
              <a:rPr lang="fr-CH" sz="2600" b="1" i="0" u="none" strike="noStrike" dirty="0">
                <a:solidFill>
                  <a:schemeClr val="accent1"/>
                </a:solidFill>
                <a:effectLst/>
              </a:rPr>
              <a:t>pas visible à première vue</a:t>
            </a:r>
            <a:endParaRPr lang="fr-CH" sz="2600" b="1" dirty="0">
              <a:solidFill>
                <a:schemeClr val="accent1"/>
              </a:solidFill>
            </a:endParaRPr>
          </a:p>
        </p:txBody>
      </p:sp>
    </p:spTree>
    <p:extLst>
      <p:ext uri="{BB962C8B-B14F-4D97-AF65-F5344CB8AC3E}">
        <p14:creationId xmlns:p14="http://schemas.microsoft.com/office/powerpoint/2010/main" val="24083674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0" y="15871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 name="ZoneTexte 1">
            <a:extLst>
              <a:ext uri="{FF2B5EF4-FFF2-40B4-BE49-F238E27FC236}">
                <a16:creationId xmlns:a16="http://schemas.microsoft.com/office/drawing/2014/main" id="{FC83BC45-C08B-44AC-02F7-83BADF136233}"/>
              </a:ext>
            </a:extLst>
          </p:cNvPr>
          <p:cNvSpPr txBox="1"/>
          <p:nvPr/>
        </p:nvSpPr>
        <p:spPr>
          <a:xfrm>
            <a:off x="162837" y="797280"/>
            <a:ext cx="11744326" cy="1785104"/>
          </a:xfrm>
          <a:prstGeom prst="rect">
            <a:avLst/>
          </a:prstGeom>
          <a:noFill/>
        </p:spPr>
        <p:txBody>
          <a:bodyPr wrap="square" rtlCol="0">
            <a:spAutoFit/>
          </a:bodyPr>
          <a:lstStyle/>
          <a:p>
            <a:r>
              <a:rPr lang="fr-CH" sz="2800" b="1" dirty="0">
                <a:solidFill>
                  <a:schemeClr val="accent1"/>
                </a:solidFill>
                <a:latin typeface="Calibri" panose="020F0502020204030204" pitchFamily="34" charset="0"/>
                <a:cs typeface="Calibri" panose="020F0502020204030204" pitchFamily="34" charset="0"/>
              </a:rPr>
              <a:t>Différents niveaux du racisme</a:t>
            </a:r>
          </a:p>
          <a:p>
            <a:r>
              <a:rPr lang="fr-CH" sz="2800" b="1" dirty="0">
                <a:solidFill>
                  <a:schemeClr val="accent1"/>
                </a:solidFill>
                <a:latin typeface="Calibri" panose="020F0502020204030204" pitchFamily="34" charset="0"/>
                <a:cs typeface="Calibri" panose="020F0502020204030204" pitchFamily="34" charset="0"/>
              </a:rPr>
              <a:t>Racisme structurel</a:t>
            </a:r>
          </a:p>
          <a:p>
            <a:r>
              <a:rPr lang="fr-CH" b="1" dirty="0">
                <a:solidFill>
                  <a:schemeClr val="accent1"/>
                </a:solidFill>
                <a:latin typeface="Calibri" panose="020F0502020204030204" pitchFamily="34" charset="0"/>
                <a:cs typeface="Calibri" panose="020F0502020204030204" pitchFamily="34" charset="0"/>
              </a:rPr>
              <a:t>Société dans son ensemble (politique, justice, culture, police, schémas de pensée )</a:t>
            </a:r>
            <a:r>
              <a:rPr lang="fr-CH" b="1" dirty="0">
                <a:solidFill>
                  <a:schemeClr val="accent1"/>
                </a:solidFill>
                <a:effectLst/>
                <a:latin typeface="Calibri" panose="020F0502020204030204" pitchFamily="34" charset="0"/>
                <a:cs typeface="Calibri" panose="020F0502020204030204" pitchFamily="34" charset="0"/>
              </a:rPr>
              <a:t> </a:t>
            </a:r>
          </a:p>
          <a:p>
            <a:endParaRPr lang="fr-CH" b="1" dirty="0">
              <a:solidFill>
                <a:schemeClr val="tx1">
                  <a:lumMod val="95000"/>
                  <a:lumOff val="5000"/>
                </a:schemeClr>
              </a:solidFill>
              <a:latin typeface="Calibri" panose="020F0502020204030204" pitchFamily="34" charset="0"/>
              <a:cs typeface="Calibri" panose="020F0502020204030204" pitchFamily="34" charset="0"/>
            </a:endParaRPr>
          </a:p>
          <a:p>
            <a:endParaRPr lang="fr-CH" dirty="0"/>
          </a:p>
        </p:txBody>
      </p:sp>
      <p:sp>
        <p:nvSpPr>
          <p:cNvPr id="3" name="Rectangle 2">
            <a:extLst>
              <a:ext uri="{FF2B5EF4-FFF2-40B4-BE49-F238E27FC236}">
                <a16:creationId xmlns:a16="http://schemas.microsoft.com/office/drawing/2014/main" id="{39388ABA-000B-C21D-DDD8-93128BECE550}"/>
              </a:ext>
            </a:extLst>
          </p:cNvPr>
          <p:cNvSpPr/>
          <p:nvPr/>
        </p:nvSpPr>
        <p:spPr>
          <a:xfrm>
            <a:off x="699174" y="2377502"/>
            <a:ext cx="4844376" cy="24480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F07D7C68-9284-776C-18E5-C2E2249D35EC}"/>
              </a:ext>
            </a:extLst>
          </p:cNvPr>
          <p:cNvSpPr/>
          <p:nvPr/>
        </p:nvSpPr>
        <p:spPr>
          <a:xfrm>
            <a:off x="4652962" y="3838954"/>
            <a:ext cx="5711886" cy="21608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CC83B4A-BC67-7014-26A4-96225B2F9FEF}"/>
              </a:ext>
            </a:extLst>
          </p:cNvPr>
          <p:cNvSpPr txBox="1"/>
          <p:nvPr/>
        </p:nvSpPr>
        <p:spPr>
          <a:xfrm flipH="1">
            <a:off x="966788" y="2644820"/>
            <a:ext cx="3686174" cy="1292662"/>
          </a:xfrm>
          <a:prstGeom prst="rect">
            <a:avLst/>
          </a:prstGeom>
          <a:noFill/>
        </p:spPr>
        <p:txBody>
          <a:bodyPr wrap="square" rtlCol="0">
            <a:spAutoFit/>
          </a:bodyPr>
          <a:lstStyle/>
          <a:p>
            <a:r>
              <a:rPr lang="fr-FR" sz="2400" b="1" dirty="0">
                <a:solidFill>
                  <a:schemeClr val="accent1"/>
                </a:solidFill>
              </a:rPr>
              <a:t>Racisme institutionnel</a:t>
            </a:r>
          </a:p>
          <a:p>
            <a:r>
              <a:rPr lang="fr-FR" dirty="0"/>
              <a:t>(Institutions, organisations, entreprises, associations, processus, procédures et autres pratiques)</a:t>
            </a:r>
          </a:p>
        </p:txBody>
      </p:sp>
      <p:sp>
        <p:nvSpPr>
          <p:cNvPr id="10" name="ZoneTexte 9">
            <a:extLst>
              <a:ext uri="{FF2B5EF4-FFF2-40B4-BE49-F238E27FC236}">
                <a16:creationId xmlns:a16="http://schemas.microsoft.com/office/drawing/2014/main" id="{571A055D-32D2-D143-E7BE-271082A49B4E}"/>
              </a:ext>
            </a:extLst>
          </p:cNvPr>
          <p:cNvSpPr txBox="1"/>
          <p:nvPr/>
        </p:nvSpPr>
        <p:spPr>
          <a:xfrm>
            <a:off x="5714088" y="4651948"/>
            <a:ext cx="4650760" cy="738664"/>
          </a:xfrm>
          <a:prstGeom prst="rect">
            <a:avLst/>
          </a:prstGeom>
          <a:noFill/>
        </p:spPr>
        <p:txBody>
          <a:bodyPr wrap="none" rtlCol="0">
            <a:spAutoFit/>
          </a:bodyPr>
          <a:lstStyle/>
          <a:p>
            <a:r>
              <a:rPr lang="fr-FR" sz="2400" b="1" dirty="0">
                <a:solidFill>
                  <a:schemeClr val="accent1"/>
                </a:solidFill>
              </a:rPr>
              <a:t>Racisme au quotidien</a:t>
            </a:r>
          </a:p>
          <a:p>
            <a:r>
              <a:rPr lang="fr-FR" dirty="0"/>
              <a:t>(Interactions individuelles ou en petits groupes)</a:t>
            </a:r>
          </a:p>
        </p:txBody>
      </p:sp>
      <p:sp>
        <p:nvSpPr>
          <p:cNvPr id="11" name="ZoneTexte 10">
            <a:extLst>
              <a:ext uri="{FF2B5EF4-FFF2-40B4-BE49-F238E27FC236}">
                <a16:creationId xmlns:a16="http://schemas.microsoft.com/office/drawing/2014/main" id="{D893EB05-D28E-4C55-B6D1-D5D0973DD9DA}"/>
              </a:ext>
            </a:extLst>
          </p:cNvPr>
          <p:cNvSpPr txBox="1"/>
          <p:nvPr/>
        </p:nvSpPr>
        <p:spPr>
          <a:xfrm>
            <a:off x="6648452" y="3576695"/>
            <a:ext cx="741293" cy="369332"/>
          </a:xfrm>
          <a:prstGeom prst="rect">
            <a:avLst/>
          </a:prstGeom>
          <a:noFill/>
        </p:spPr>
        <p:txBody>
          <a:bodyPr wrap="none" rtlCol="0">
            <a:spAutoFit/>
          </a:bodyPr>
          <a:lstStyle/>
          <a:p>
            <a:r>
              <a:rPr lang="fr-FR" b="1" dirty="0">
                <a:solidFill>
                  <a:schemeClr val="accent1"/>
                </a:solidFill>
              </a:rPr>
              <a:t>Micro</a:t>
            </a:r>
          </a:p>
        </p:txBody>
      </p:sp>
      <p:sp>
        <p:nvSpPr>
          <p:cNvPr id="12" name="ZoneTexte 11">
            <a:extLst>
              <a:ext uri="{FF2B5EF4-FFF2-40B4-BE49-F238E27FC236}">
                <a16:creationId xmlns:a16="http://schemas.microsoft.com/office/drawing/2014/main" id="{6CF60301-CD5D-4E88-6141-9EE96ECE5216}"/>
              </a:ext>
            </a:extLst>
          </p:cNvPr>
          <p:cNvSpPr txBox="1"/>
          <p:nvPr/>
        </p:nvSpPr>
        <p:spPr>
          <a:xfrm>
            <a:off x="2681287" y="2090889"/>
            <a:ext cx="1430584" cy="369332"/>
          </a:xfrm>
          <a:prstGeom prst="rect">
            <a:avLst/>
          </a:prstGeom>
          <a:noFill/>
        </p:spPr>
        <p:txBody>
          <a:bodyPr wrap="none" rtlCol="0">
            <a:spAutoFit/>
          </a:bodyPr>
          <a:lstStyle/>
          <a:p>
            <a:r>
              <a:rPr lang="fr-FR" b="1" dirty="0" err="1">
                <a:solidFill>
                  <a:schemeClr val="accent1"/>
                </a:solidFill>
              </a:rPr>
              <a:t>Meso</a:t>
            </a:r>
            <a:r>
              <a:rPr lang="fr-FR" b="1" dirty="0">
                <a:solidFill>
                  <a:schemeClr val="accent1"/>
                </a:solidFill>
              </a:rPr>
              <a:t>/Macro</a:t>
            </a:r>
          </a:p>
        </p:txBody>
      </p:sp>
      <p:sp>
        <p:nvSpPr>
          <p:cNvPr id="13" name="ZoneTexte 12">
            <a:extLst>
              <a:ext uri="{FF2B5EF4-FFF2-40B4-BE49-F238E27FC236}">
                <a16:creationId xmlns:a16="http://schemas.microsoft.com/office/drawing/2014/main" id="{7A82963D-786D-4873-9B25-B879A27D6AC4}"/>
              </a:ext>
            </a:extLst>
          </p:cNvPr>
          <p:cNvSpPr txBox="1"/>
          <p:nvPr/>
        </p:nvSpPr>
        <p:spPr>
          <a:xfrm>
            <a:off x="9729788" y="6272213"/>
            <a:ext cx="1983235" cy="369332"/>
          </a:xfrm>
          <a:prstGeom prst="rect">
            <a:avLst/>
          </a:prstGeom>
          <a:noFill/>
        </p:spPr>
        <p:txBody>
          <a:bodyPr wrap="none" rtlCol="0">
            <a:spAutoFit/>
          </a:bodyPr>
          <a:lstStyle/>
          <a:p>
            <a:r>
              <a:rPr lang="fr-FR" dirty="0"/>
              <a:t>SFM, Rapport 2022</a:t>
            </a:r>
          </a:p>
        </p:txBody>
      </p:sp>
      <p:sp>
        <p:nvSpPr>
          <p:cNvPr id="4" name="ZoneTexte 3">
            <a:extLst>
              <a:ext uri="{FF2B5EF4-FFF2-40B4-BE49-F238E27FC236}">
                <a16:creationId xmlns:a16="http://schemas.microsoft.com/office/drawing/2014/main" id="{8511A794-8312-797E-E584-47ABD29EDA0A}"/>
              </a:ext>
            </a:extLst>
          </p:cNvPr>
          <p:cNvSpPr txBox="1"/>
          <p:nvPr/>
        </p:nvSpPr>
        <p:spPr>
          <a:xfrm rot="748938">
            <a:off x="5932811" y="2648652"/>
            <a:ext cx="6205545" cy="1015663"/>
          </a:xfrm>
          <a:prstGeom prst="rect">
            <a:avLst/>
          </a:prstGeom>
          <a:noFill/>
        </p:spPr>
        <p:txBody>
          <a:bodyPr wrap="none" rtlCol="0">
            <a:spAutoFit/>
          </a:bodyPr>
          <a:lstStyle/>
          <a:p>
            <a:r>
              <a:rPr lang="fr-CH" sz="2400" b="1" dirty="0">
                <a:solidFill>
                  <a:schemeClr val="accent1"/>
                </a:solidFill>
                <a:latin typeface="TimesNewRomanPSMT"/>
              </a:rPr>
              <a:t>« </a:t>
            </a:r>
            <a:r>
              <a:rPr lang="fr-CH" sz="2400" b="1" dirty="0" err="1">
                <a:solidFill>
                  <a:schemeClr val="accent1"/>
                </a:solidFill>
                <a:latin typeface="TimesNewRomanPSMT"/>
              </a:rPr>
              <a:t>D</a:t>
            </a:r>
            <a:r>
              <a:rPr lang="fr-CH" sz="2400" b="1" dirty="0" err="1">
                <a:solidFill>
                  <a:schemeClr val="accent1"/>
                </a:solidFill>
                <a:effectLst/>
                <a:latin typeface="TimesNewRomanPSMT"/>
              </a:rPr>
              <a:t>éfinir</a:t>
            </a:r>
            <a:r>
              <a:rPr lang="fr-CH" sz="2400" b="1" dirty="0">
                <a:solidFill>
                  <a:schemeClr val="accent1"/>
                </a:solidFill>
                <a:effectLst/>
                <a:latin typeface="TimesNewRomanPSMT"/>
              </a:rPr>
              <a:t> le racisme, c’est en </a:t>
            </a:r>
            <a:r>
              <a:rPr lang="fr-CH" sz="2400" b="1" dirty="0" err="1">
                <a:solidFill>
                  <a:schemeClr val="accent1"/>
                </a:solidFill>
                <a:effectLst/>
                <a:latin typeface="TimesNewRomanPSMT"/>
              </a:rPr>
              <a:t>écrire</a:t>
            </a:r>
            <a:r>
              <a:rPr lang="fr-CH" sz="2400" b="1" dirty="0">
                <a:solidFill>
                  <a:schemeClr val="accent1"/>
                </a:solidFill>
                <a:effectLst/>
                <a:latin typeface="TimesNewRomanPSMT"/>
              </a:rPr>
              <a:t> l’histoire »</a:t>
            </a:r>
          </a:p>
          <a:p>
            <a:r>
              <a:rPr lang="fr-CH" sz="1800" dirty="0">
                <a:effectLst/>
                <a:latin typeface="TimesNewRomanPSMT"/>
              </a:rPr>
              <a:t>Karin </a:t>
            </a:r>
            <a:r>
              <a:rPr lang="fr-CH" sz="1800" dirty="0" err="1">
                <a:effectLst/>
                <a:latin typeface="TimesNewRomanPSMT"/>
              </a:rPr>
              <a:t>Priester</a:t>
            </a:r>
            <a:r>
              <a:rPr lang="fr-CH" sz="1800" dirty="0">
                <a:effectLst/>
                <a:latin typeface="TimesNewRomanPSMT"/>
              </a:rPr>
              <a:t>, 2003   </a:t>
            </a:r>
            <a:endParaRPr lang="fr-CH" dirty="0"/>
          </a:p>
          <a:p>
            <a:endParaRPr lang="fr-FR" dirty="0"/>
          </a:p>
        </p:txBody>
      </p:sp>
    </p:spTree>
    <p:extLst>
      <p:ext uri="{BB962C8B-B14F-4D97-AF65-F5344CB8AC3E}">
        <p14:creationId xmlns:p14="http://schemas.microsoft.com/office/powerpoint/2010/main" val="1952489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156645"/>
            <a:ext cx="10860066" cy="2339102"/>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a:p>
            <a:endParaRPr lang="fr-FR" altLang="fr-FR" sz="3200" b="1" dirty="0">
              <a:solidFill>
                <a:schemeClr val="accent1"/>
              </a:solidFill>
              <a:ea typeface="ＭＳ Ｐゴシック" panose="020B0600070205080204" pitchFamily="34" charset="-128"/>
            </a:endParaRPr>
          </a:p>
          <a:p>
            <a:endParaRPr lang="fr-FR" altLang="fr-FR" sz="3200" b="1" dirty="0">
              <a:solidFill>
                <a:schemeClr val="accent1"/>
              </a:solidFill>
              <a:ea typeface="ＭＳ Ｐゴシック" panose="020B0600070205080204" pitchFamily="34" charset="-128"/>
              <a:cs typeface="Arial" panose="020B0604020202020204" pitchFamily="34" charset="0"/>
            </a:endParaRPr>
          </a:p>
          <a:p>
            <a:endParaRPr lang="fr-FR" altLang="fr-FR" sz="3200" b="1" dirty="0">
              <a:solidFill>
                <a:schemeClr val="accent1"/>
              </a:solidFill>
              <a:ea typeface="ＭＳ Ｐゴシック" panose="020B0600070205080204" pitchFamily="34" charset="-128"/>
            </a:endParaRPr>
          </a:p>
          <a:p>
            <a:endParaRPr lang="fr-FR"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3" name="Image 2">
            <a:extLst>
              <a:ext uri="{FF2B5EF4-FFF2-40B4-BE49-F238E27FC236}">
                <a16:creationId xmlns:a16="http://schemas.microsoft.com/office/drawing/2014/main" id="{B0D49E32-CC44-BAA4-0BB6-E3CB0103AA31}"/>
              </a:ext>
            </a:extLst>
          </p:cNvPr>
          <p:cNvPicPr>
            <a:picLocks noChangeAspect="1"/>
          </p:cNvPicPr>
          <p:nvPr/>
        </p:nvPicPr>
        <p:blipFill>
          <a:blip r:embed="rId3"/>
          <a:stretch>
            <a:fillRect/>
          </a:stretch>
        </p:blipFill>
        <p:spPr>
          <a:xfrm>
            <a:off x="162838" y="1065993"/>
            <a:ext cx="5204048" cy="4726014"/>
          </a:xfrm>
          <a:prstGeom prst="rect">
            <a:avLst/>
          </a:prstGeom>
        </p:spPr>
      </p:pic>
      <p:sp>
        <p:nvSpPr>
          <p:cNvPr id="4" name="ZoneTexte 3">
            <a:extLst>
              <a:ext uri="{FF2B5EF4-FFF2-40B4-BE49-F238E27FC236}">
                <a16:creationId xmlns:a16="http://schemas.microsoft.com/office/drawing/2014/main" id="{7F88DB5C-A435-47B8-6EE1-46378B774486}"/>
              </a:ext>
            </a:extLst>
          </p:cNvPr>
          <p:cNvSpPr txBox="1"/>
          <p:nvPr/>
        </p:nvSpPr>
        <p:spPr>
          <a:xfrm>
            <a:off x="2453833" y="6097531"/>
            <a:ext cx="2361235" cy="615553"/>
          </a:xfrm>
          <a:prstGeom prst="rect">
            <a:avLst/>
          </a:prstGeom>
          <a:noFill/>
        </p:spPr>
        <p:txBody>
          <a:bodyPr wrap="square" rtlCol="0">
            <a:spAutoFit/>
          </a:bodyPr>
          <a:lstStyle/>
          <a:p>
            <a:r>
              <a:rPr lang="fr-CH" sz="1600" dirty="0" err="1">
                <a:effectLst/>
                <a:latin typeface="ArialMT"/>
              </a:rPr>
              <a:t>Osta</a:t>
            </a:r>
            <a:r>
              <a:rPr lang="fr-CH" sz="1600" dirty="0">
                <a:effectLst/>
                <a:latin typeface="ArialMT"/>
              </a:rPr>
              <a:t> &amp; Vasquez (2021) </a:t>
            </a:r>
            <a:endParaRPr lang="fr-CH" sz="1600" dirty="0"/>
          </a:p>
          <a:p>
            <a:endParaRPr lang="fr-FR" dirty="0"/>
          </a:p>
        </p:txBody>
      </p:sp>
      <p:pic>
        <p:nvPicPr>
          <p:cNvPr id="7" name="Image 6">
            <a:extLst>
              <a:ext uri="{FF2B5EF4-FFF2-40B4-BE49-F238E27FC236}">
                <a16:creationId xmlns:a16="http://schemas.microsoft.com/office/drawing/2014/main" id="{F62EEC6F-A9A3-3E1B-E49E-7724046063EB}"/>
              </a:ext>
            </a:extLst>
          </p:cNvPr>
          <p:cNvPicPr>
            <a:picLocks noChangeAspect="1"/>
          </p:cNvPicPr>
          <p:nvPr/>
        </p:nvPicPr>
        <p:blipFill>
          <a:blip r:embed="rId4"/>
          <a:stretch>
            <a:fillRect/>
          </a:stretch>
        </p:blipFill>
        <p:spPr>
          <a:xfrm>
            <a:off x="10053120" y="4409106"/>
            <a:ext cx="1605205" cy="1557643"/>
          </a:xfrm>
          <a:prstGeom prst="rect">
            <a:avLst/>
          </a:prstGeom>
        </p:spPr>
      </p:pic>
      <p:pic>
        <p:nvPicPr>
          <p:cNvPr id="10" name="Image 9">
            <a:extLst>
              <a:ext uri="{FF2B5EF4-FFF2-40B4-BE49-F238E27FC236}">
                <a16:creationId xmlns:a16="http://schemas.microsoft.com/office/drawing/2014/main" id="{57BB15DA-63CA-2318-3726-10C15D339EC9}"/>
              </a:ext>
            </a:extLst>
          </p:cNvPr>
          <p:cNvPicPr>
            <a:picLocks noChangeAspect="1"/>
          </p:cNvPicPr>
          <p:nvPr/>
        </p:nvPicPr>
        <p:blipFill>
          <a:blip r:embed="rId5"/>
          <a:stretch>
            <a:fillRect/>
          </a:stretch>
        </p:blipFill>
        <p:spPr>
          <a:xfrm>
            <a:off x="9678064" y="2077735"/>
            <a:ext cx="2300333" cy="2266505"/>
          </a:xfrm>
          <a:prstGeom prst="rect">
            <a:avLst/>
          </a:prstGeom>
        </p:spPr>
      </p:pic>
      <p:pic>
        <p:nvPicPr>
          <p:cNvPr id="2" name="Image 1">
            <a:extLst>
              <a:ext uri="{FF2B5EF4-FFF2-40B4-BE49-F238E27FC236}">
                <a16:creationId xmlns:a16="http://schemas.microsoft.com/office/drawing/2014/main" id="{DF13EB71-9CB6-7223-3C5B-C46B2793FDC4}"/>
              </a:ext>
            </a:extLst>
          </p:cNvPr>
          <p:cNvPicPr>
            <a:picLocks noChangeAspect="1"/>
          </p:cNvPicPr>
          <p:nvPr/>
        </p:nvPicPr>
        <p:blipFill>
          <a:blip r:embed="rId4"/>
          <a:stretch>
            <a:fillRect/>
          </a:stretch>
        </p:blipFill>
        <p:spPr>
          <a:xfrm>
            <a:off x="7960475" y="4243823"/>
            <a:ext cx="1927805" cy="1870685"/>
          </a:xfrm>
          <a:prstGeom prst="rect">
            <a:avLst/>
          </a:prstGeom>
        </p:spPr>
      </p:pic>
      <p:pic>
        <p:nvPicPr>
          <p:cNvPr id="9" name="Image 8">
            <a:extLst>
              <a:ext uri="{FF2B5EF4-FFF2-40B4-BE49-F238E27FC236}">
                <a16:creationId xmlns:a16="http://schemas.microsoft.com/office/drawing/2014/main" id="{04CE794F-8E8F-8FA2-ABA2-BF32A654D3BD}"/>
              </a:ext>
            </a:extLst>
          </p:cNvPr>
          <p:cNvPicPr>
            <a:picLocks noChangeAspect="1"/>
          </p:cNvPicPr>
          <p:nvPr/>
        </p:nvPicPr>
        <p:blipFill>
          <a:blip r:embed="rId4"/>
          <a:stretch>
            <a:fillRect/>
          </a:stretch>
        </p:blipFill>
        <p:spPr>
          <a:xfrm>
            <a:off x="7708739" y="2174973"/>
            <a:ext cx="1927805" cy="1870685"/>
          </a:xfrm>
          <a:prstGeom prst="rect">
            <a:avLst/>
          </a:prstGeom>
        </p:spPr>
      </p:pic>
      <p:pic>
        <p:nvPicPr>
          <p:cNvPr id="11" name="Image 10">
            <a:extLst>
              <a:ext uri="{FF2B5EF4-FFF2-40B4-BE49-F238E27FC236}">
                <a16:creationId xmlns:a16="http://schemas.microsoft.com/office/drawing/2014/main" id="{BB450282-2C9C-C1A0-BFCC-ACEBD16B1015}"/>
              </a:ext>
            </a:extLst>
          </p:cNvPr>
          <p:cNvPicPr>
            <a:picLocks noChangeAspect="1"/>
          </p:cNvPicPr>
          <p:nvPr/>
        </p:nvPicPr>
        <p:blipFill>
          <a:blip r:embed="rId4"/>
          <a:stretch>
            <a:fillRect/>
          </a:stretch>
        </p:blipFill>
        <p:spPr>
          <a:xfrm>
            <a:off x="5479270" y="3752932"/>
            <a:ext cx="2229469" cy="2163412"/>
          </a:xfrm>
          <a:prstGeom prst="rect">
            <a:avLst/>
          </a:prstGeom>
        </p:spPr>
      </p:pic>
      <p:pic>
        <p:nvPicPr>
          <p:cNvPr id="12" name="Image 11">
            <a:extLst>
              <a:ext uri="{FF2B5EF4-FFF2-40B4-BE49-F238E27FC236}">
                <a16:creationId xmlns:a16="http://schemas.microsoft.com/office/drawing/2014/main" id="{4BA47472-6D5C-79CE-CE84-335E71BE7AA5}"/>
              </a:ext>
            </a:extLst>
          </p:cNvPr>
          <p:cNvPicPr>
            <a:picLocks noChangeAspect="1"/>
          </p:cNvPicPr>
          <p:nvPr/>
        </p:nvPicPr>
        <p:blipFill>
          <a:blip r:embed="rId4"/>
          <a:stretch>
            <a:fillRect/>
          </a:stretch>
        </p:blipFill>
        <p:spPr>
          <a:xfrm>
            <a:off x="5014180" y="971956"/>
            <a:ext cx="2582175" cy="2505666"/>
          </a:xfrm>
          <a:prstGeom prst="rect">
            <a:avLst/>
          </a:prstGeom>
        </p:spPr>
      </p:pic>
      <p:pic>
        <p:nvPicPr>
          <p:cNvPr id="13" name="Image 12">
            <a:extLst>
              <a:ext uri="{FF2B5EF4-FFF2-40B4-BE49-F238E27FC236}">
                <a16:creationId xmlns:a16="http://schemas.microsoft.com/office/drawing/2014/main" id="{A96B825B-F8F8-204F-2644-1F6FE04635BF}"/>
              </a:ext>
            </a:extLst>
          </p:cNvPr>
          <p:cNvPicPr>
            <a:picLocks noChangeAspect="1"/>
          </p:cNvPicPr>
          <p:nvPr/>
        </p:nvPicPr>
        <p:blipFill>
          <a:blip r:embed="rId4"/>
          <a:stretch>
            <a:fillRect/>
          </a:stretch>
        </p:blipFill>
        <p:spPr>
          <a:xfrm>
            <a:off x="8419795" y="187608"/>
            <a:ext cx="2225094" cy="2159165"/>
          </a:xfrm>
          <a:prstGeom prst="rect">
            <a:avLst/>
          </a:prstGeom>
        </p:spPr>
      </p:pic>
      <p:sp>
        <p:nvSpPr>
          <p:cNvPr id="14" name="Rectangle 13">
            <a:extLst>
              <a:ext uri="{FF2B5EF4-FFF2-40B4-BE49-F238E27FC236}">
                <a16:creationId xmlns:a16="http://schemas.microsoft.com/office/drawing/2014/main" id="{88C34E92-A317-0DAD-7D2F-F06D7BA07228}"/>
              </a:ext>
            </a:extLst>
          </p:cNvPr>
          <p:cNvSpPr/>
          <p:nvPr/>
        </p:nvSpPr>
        <p:spPr>
          <a:xfrm>
            <a:off x="8134600" y="2921707"/>
            <a:ext cx="983848" cy="460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Santé</a:t>
            </a:r>
          </a:p>
        </p:txBody>
      </p:sp>
      <p:sp>
        <p:nvSpPr>
          <p:cNvPr id="15" name="Rectangle 14">
            <a:extLst>
              <a:ext uri="{FF2B5EF4-FFF2-40B4-BE49-F238E27FC236}">
                <a16:creationId xmlns:a16="http://schemas.microsoft.com/office/drawing/2014/main" id="{76CE81D0-EEB6-56D4-5D1B-2D09F6C34E5D}"/>
              </a:ext>
            </a:extLst>
          </p:cNvPr>
          <p:cNvSpPr/>
          <p:nvPr/>
        </p:nvSpPr>
        <p:spPr>
          <a:xfrm>
            <a:off x="5941592" y="4567695"/>
            <a:ext cx="1165233" cy="532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Logement</a:t>
            </a:r>
          </a:p>
        </p:txBody>
      </p:sp>
      <p:sp>
        <p:nvSpPr>
          <p:cNvPr id="16" name="Rectangle 15">
            <a:extLst>
              <a:ext uri="{FF2B5EF4-FFF2-40B4-BE49-F238E27FC236}">
                <a16:creationId xmlns:a16="http://schemas.microsoft.com/office/drawing/2014/main" id="{C34408BE-D8F4-39D3-44B0-39652FBE8978}"/>
              </a:ext>
            </a:extLst>
          </p:cNvPr>
          <p:cNvSpPr/>
          <p:nvPr/>
        </p:nvSpPr>
        <p:spPr>
          <a:xfrm>
            <a:off x="8432452" y="5027531"/>
            <a:ext cx="1000915" cy="299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Médias/Internet</a:t>
            </a:r>
          </a:p>
        </p:txBody>
      </p:sp>
      <p:sp>
        <p:nvSpPr>
          <p:cNvPr id="17" name="Rectangle 16">
            <a:extLst>
              <a:ext uri="{FF2B5EF4-FFF2-40B4-BE49-F238E27FC236}">
                <a16:creationId xmlns:a16="http://schemas.microsoft.com/office/drawing/2014/main" id="{D5B619A9-3282-023C-2B6C-97A99E175C45}"/>
              </a:ext>
            </a:extLst>
          </p:cNvPr>
          <p:cNvSpPr/>
          <p:nvPr/>
        </p:nvSpPr>
        <p:spPr>
          <a:xfrm>
            <a:off x="5722946" y="1998544"/>
            <a:ext cx="925975" cy="4468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Travail</a:t>
            </a:r>
          </a:p>
        </p:txBody>
      </p:sp>
      <p:sp>
        <p:nvSpPr>
          <p:cNvPr id="18" name="Rectangle 17">
            <a:extLst>
              <a:ext uri="{FF2B5EF4-FFF2-40B4-BE49-F238E27FC236}">
                <a16:creationId xmlns:a16="http://schemas.microsoft.com/office/drawing/2014/main" id="{CA38E922-21EB-7ECB-7E29-4AEBC936BE4C}"/>
              </a:ext>
            </a:extLst>
          </p:cNvPr>
          <p:cNvSpPr/>
          <p:nvPr/>
        </p:nvSpPr>
        <p:spPr>
          <a:xfrm>
            <a:off x="8889581" y="1060752"/>
            <a:ext cx="1204215" cy="412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Formation</a:t>
            </a:r>
          </a:p>
        </p:txBody>
      </p:sp>
      <p:cxnSp>
        <p:nvCxnSpPr>
          <p:cNvPr id="19" name="Connecteur droit 18">
            <a:extLst>
              <a:ext uri="{FF2B5EF4-FFF2-40B4-BE49-F238E27FC236}">
                <a16:creationId xmlns:a16="http://schemas.microsoft.com/office/drawing/2014/main" id="{5962167E-A3BB-AF7D-1F6F-087321971EEF}"/>
              </a:ext>
            </a:extLst>
          </p:cNvPr>
          <p:cNvCxnSpPr>
            <a:cxnSpLocks/>
          </p:cNvCxnSpPr>
          <p:nvPr/>
        </p:nvCxnSpPr>
        <p:spPr>
          <a:xfrm>
            <a:off x="5858719" y="2346773"/>
            <a:ext cx="6809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2D5F39D-D81D-14B6-E43D-235E9782A97C}"/>
              </a:ext>
            </a:extLst>
          </p:cNvPr>
          <p:cNvCxnSpPr>
            <a:cxnSpLocks/>
          </p:cNvCxnSpPr>
          <p:nvPr/>
        </p:nvCxnSpPr>
        <p:spPr>
          <a:xfrm>
            <a:off x="9046579" y="1444482"/>
            <a:ext cx="8417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Flèche vers le bas 23">
            <a:extLst>
              <a:ext uri="{FF2B5EF4-FFF2-40B4-BE49-F238E27FC236}">
                <a16:creationId xmlns:a16="http://schemas.microsoft.com/office/drawing/2014/main" id="{0D4EDEE4-F27E-DAAC-A253-EF164C9E641F}"/>
              </a:ext>
            </a:extLst>
          </p:cNvPr>
          <p:cNvSpPr/>
          <p:nvPr/>
        </p:nvSpPr>
        <p:spPr>
          <a:xfrm rot="2321526">
            <a:off x="7160554" y="1095353"/>
            <a:ext cx="223748" cy="567422"/>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32064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1077218"/>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a:p>
            <a:endParaRPr lang="fr-FR" sz="3200" b="1" dirty="0">
              <a:solidFill>
                <a:schemeClr val="accent1"/>
              </a:solidFill>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4" name="Image 3">
            <a:extLst>
              <a:ext uri="{FF2B5EF4-FFF2-40B4-BE49-F238E27FC236}">
                <a16:creationId xmlns:a16="http://schemas.microsoft.com/office/drawing/2014/main" id="{9AD30189-0070-5808-E667-28EF08F4C573}"/>
              </a:ext>
            </a:extLst>
          </p:cNvPr>
          <p:cNvPicPr>
            <a:picLocks noChangeAspect="1"/>
          </p:cNvPicPr>
          <p:nvPr/>
        </p:nvPicPr>
        <p:blipFill>
          <a:blip r:embed="rId3"/>
          <a:stretch>
            <a:fillRect/>
          </a:stretch>
        </p:blipFill>
        <p:spPr>
          <a:xfrm>
            <a:off x="0" y="915041"/>
            <a:ext cx="8032509" cy="5781182"/>
          </a:xfrm>
          <a:prstGeom prst="rect">
            <a:avLst/>
          </a:prstGeom>
        </p:spPr>
      </p:pic>
      <p:sp>
        <p:nvSpPr>
          <p:cNvPr id="9" name="ZoneTexte 8">
            <a:extLst>
              <a:ext uri="{FF2B5EF4-FFF2-40B4-BE49-F238E27FC236}">
                <a16:creationId xmlns:a16="http://schemas.microsoft.com/office/drawing/2014/main" id="{68C903CE-188D-4A86-68F6-A485FF59184D}"/>
              </a:ext>
            </a:extLst>
          </p:cNvPr>
          <p:cNvSpPr txBox="1"/>
          <p:nvPr/>
        </p:nvSpPr>
        <p:spPr>
          <a:xfrm>
            <a:off x="8283371" y="6286500"/>
            <a:ext cx="2739533" cy="369332"/>
          </a:xfrm>
          <a:prstGeom prst="rect">
            <a:avLst/>
          </a:prstGeom>
          <a:noFill/>
        </p:spPr>
        <p:txBody>
          <a:bodyPr wrap="square" rtlCol="0">
            <a:spAutoFit/>
          </a:bodyPr>
          <a:lstStyle/>
          <a:p>
            <a:r>
              <a:rPr lang="fr-FR" dirty="0"/>
              <a:t>SFM, Rapport 2022</a:t>
            </a:r>
          </a:p>
        </p:txBody>
      </p:sp>
      <p:cxnSp>
        <p:nvCxnSpPr>
          <p:cNvPr id="2" name="Connecteur droit 1">
            <a:extLst>
              <a:ext uri="{FF2B5EF4-FFF2-40B4-BE49-F238E27FC236}">
                <a16:creationId xmlns:a16="http://schemas.microsoft.com/office/drawing/2014/main" id="{DA10906F-B7EA-966F-64C5-F5A51121ECCF}"/>
              </a:ext>
            </a:extLst>
          </p:cNvPr>
          <p:cNvCxnSpPr>
            <a:cxnSpLocks/>
          </p:cNvCxnSpPr>
          <p:nvPr/>
        </p:nvCxnSpPr>
        <p:spPr>
          <a:xfrm>
            <a:off x="104964" y="4249837"/>
            <a:ext cx="4506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C5DFF2F-3279-BE6E-CDD7-6CD8F579C269}"/>
              </a:ext>
            </a:extLst>
          </p:cNvPr>
          <p:cNvCxnSpPr>
            <a:cxnSpLocks/>
          </p:cNvCxnSpPr>
          <p:nvPr/>
        </p:nvCxnSpPr>
        <p:spPr>
          <a:xfrm>
            <a:off x="81814" y="4724399"/>
            <a:ext cx="15270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D87A609-3897-A2D4-C803-3A1850DC0521}"/>
              </a:ext>
            </a:extLst>
          </p:cNvPr>
          <p:cNvCxnSpPr>
            <a:cxnSpLocks/>
          </p:cNvCxnSpPr>
          <p:nvPr/>
        </p:nvCxnSpPr>
        <p:spPr>
          <a:xfrm>
            <a:off x="76423" y="6449945"/>
            <a:ext cx="26150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69E68CDD-01CB-4137-5C2E-6568D622DF92}"/>
              </a:ext>
            </a:extLst>
          </p:cNvPr>
          <p:cNvCxnSpPr>
            <a:cxnSpLocks/>
          </p:cNvCxnSpPr>
          <p:nvPr/>
        </p:nvCxnSpPr>
        <p:spPr>
          <a:xfrm>
            <a:off x="76423" y="5442030"/>
            <a:ext cx="3695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Flèche vers le bas 14">
            <a:extLst>
              <a:ext uri="{FF2B5EF4-FFF2-40B4-BE49-F238E27FC236}">
                <a16:creationId xmlns:a16="http://schemas.microsoft.com/office/drawing/2014/main" id="{99584BB9-9246-04FA-99DA-C25C8E2932A4}"/>
              </a:ext>
            </a:extLst>
          </p:cNvPr>
          <p:cNvSpPr/>
          <p:nvPr/>
        </p:nvSpPr>
        <p:spPr>
          <a:xfrm rot="20073880">
            <a:off x="2660333" y="3450986"/>
            <a:ext cx="230441" cy="567422"/>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01854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4DBB8-D196-FD44-827B-D24064CC9430}"/>
              </a:ext>
            </a:extLst>
          </p:cNvPr>
          <p:cNvSpPr>
            <a:spLocks noGrp="1"/>
          </p:cNvSpPr>
          <p:nvPr>
            <p:ph type="title"/>
          </p:nvPr>
        </p:nvSpPr>
        <p:spPr/>
        <p:txBody>
          <a:bodyPr anchor="t">
            <a:normAutofit/>
          </a:bodyPr>
          <a:lstStyle/>
          <a:p>
            <a:r>
              <a:rPr lang="fr-FR" sz="3600" b="1" dirty="0">
                <a:solidFill>
                  <a:schemeClr val="accent1"/>
                </a:solidFill>
                <a:latin typeface="Arial" panose="020B0604020202020204" pitchFamily="34" charset="0"/>
                <a:cs typeface="Arial" panose="020B0604020202020204" pitchFamily="34" charset="0"/>
              </a:rPr>
              <a:t>Plan</a:t>
            </a:r>
            <a:br>
              <a:rPr lang="fr-FR" dirty="0">
                <a:solidFill>
                  <a:schemeClr val="accent1"/>
                </a:solidFill>
                <a:latin typeface="Arial" panose="020B0604020202020204" pitchFamily="34" charset="0"/>
                <a:cs typeface="Arial" panose="020B0604020202020204" pitchFamily="34" charset="0"/>
              </a:rPr>
            </a:br>
            <a:endParaRPr lang="fr-FR" dirty="0">
              <a:solidFill>
                <a:schemeClr val="accent1"/>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B067509B-90DA-A54F-9BD4-DD9A61A7FF54}"/>
              </a:ext>
            </a:extLst>
          </p:cNvPr>
          <p:cNvSpPr>
            <a:spLocks noGrp="1"/>
          </p:cNvSpPr>
          <p:nvPr>
            <p:ph type="sldNum" sz="quarter" idx="12"/>
          </p:nvPr>
        </p:nvSpPr>
        <p:spPr/>
        <p:txBody>
          <a:bodyPr anchor="b">
            <a:normAutofit/>
          </a:bodyPr>
          <a:lstStyle/>
          <a:p>
            <a:pPr>
              <a:spcAft>
                <a:spcPts val="600"/>
              </a:spcAft>
            </a:pPr>
            <a:fld id="{8CAA0CCA-5695-5641-8573-5D19A01B3438}" type="slidenum">
              <a:rPr lang="fr-FR" smtClean="0"/>
              <a:pPr>
                <a:spcAft>
                  <a:spcPts val="600"/>
                </a:spcAft>
              </a:pPr>
              <a:t>2</a:t>
            </a:fld>
            <a:endParaRPr lang="fr-FR"/>
          </a:p>
        </p:txBody>
      </p:sp>
      <p:sp>
        <p:nvSpPr>
          <p:cNvPr id="5" name="ZoneTexte 4">
            <a:extLst>
              <a:ext uri="{FF2B5EF4-FFF2-40B4-BE49-F238E27FC236}">
                <a16:creationId xmlns:a16="http://schemas.microsoft.com/office/drawing/2014/main" id="{456C1918-A79C-0848-8F06-D3838F7A7678}"/>
              </a:ext>
            </a:extLst>
          </p:cNvPr>
          <p:cNvSpPr txBox="1"/>
          <p:nvPr/>
        </p:nvSpPr>
        <p:spPr>
          <a:xfrm>
            <a:off x="219075" y="1316491"/>
            <a:ext cx="11309537" cy="4493538"/>
          </a:xfrm>
          <a:prstGeom prst="rect">
            <a:avLst/>
          </a:prstGeom>
          <a:noFill/>
        </p:spPr>
        <p:txBody>
          <a:bodyPr wrap="square" rtlCol="0">
            <a:spAutoFit/>
          </a:bodyPr>
          <a:lstStyle/>
          <a:p>
            <a:endParaRPr lang="fr-FR" altLang="fr-FR" sz="2800" b="1" dirty="0">
              <a:solidFill>
                <a:schemeClr val="accent1"/>
              </a:solidFill>
              <a:ea typeface="ＭＳ Ｐゴシック" panose="020B0600070205080204" pitchFamily="34" charset="-128"/>
              <a:cs typeface="Arial" panose="020B0604020202020204" pitchFamily="34" charset="0"/>
            </a:endParaRPr>
          </a:p>
          <a:p>
            <a:pPr marL="457200" indent="-457200">
              <a:buAutoNum type="arabicPeriod"/>
            </a:pPr>
            <a:r>
              <a:rPr lang="fr-FR" altLang="fr-FR" sz="2400" b="1" dirty="0">
                <a:solidFill>
                  <a:schemeClr val="accent1"/>
                </a:solidFill>
                <a:ea typeface="ＭＳ Ｐゴシック" panose="020B0600070205080204" pitchFamily="34" charset="-128"/>
                <a:cs typeface="Arial" panose="020B0604020202020204" pitchFamily="34" charset="0"/>
              </a:rPr>
              <a:t>Contexte et chiffres</a:t>
            </a:r>
            <a:endParaRPr lang="fr-FR" altLang="fr-FR" sz="2400" dirty="0">
              <a:ea typeface="ＭＳ Ｐゴシック" panose="020B0600070205080204" pitchFamily="34" charset="-128"/>
            </a:endParaRPr>
          </a:p>
          <a:p>
            <a:pPr marL="457200" indent="-457200">
              <a:buAutoNum type="arabicPeriod"/>
            </a:pPr>
            <a:r>
              <a:rPr lang="fr-FR" altLang="fr-FR" sz="2400" b="1" dirty="0">
                <a:solidFill>
                  <a:schemeClr val="accent1"/>
                </a:solidFill>
                <a:ea typeface="ＭＳ Ｐゴシック" panose="020B0600070205080204" pitchFamily="34" charset="-128"/>
                <a:cs typeface="Arial" panose="020B0604020202020204" pitchFamily="34" charset="0"/>
              </a:rPr>
              <a:t>Eléments sémantiques  –  Définitions</a:t>
            </a:r>
          </a:p>
          <a:p>
            <a:pPr marL="457200" indent="-457200">
              <a:buAutoNum type="arabicPeriod"/>
            </a:pPr>
            <a:r>
              <a:rPr lang="fr-FR" altLang="fr-FR" sz="2400" b="1" dirty="0">
                <a:solidFill>
                  <a:schemeClr val="accent1"/>
                </a:solidFill>
                <a:ea typeface="ＭＳ Ｐゴシック" panose="020B0600070205080204" pitchFamily="34" charset="-128"/>
                <a:cs typeface="Arial" panose="020B0604020202020204" pitchFamily="34" charset="0"/>
              </a:rPr>
              <a:t>Cadre juridique </a:t>
            </a:r>
          </a:p>
          <a:p>
            <a:pPr marL="457200" indent="-457200">
              <a:buAutoNum type="arabicPeriod"/>
            </a:pPr>
            <a:r>
              <a:rPr lang="fr-FR" altLang="fr-FR" sz="2400" b="1" dirty="0">
                <a:solidFill>
                  <a:schemeClr val="accent1"/>
                </a:solidFill>
                <a:ea typeface="ＭＳ Ｐゴシック" panose="020B0600070205080204" pitchFamily="34" charset="-128"/>
                <a:cs typeface="Arial" panose="020B0604020202020204" pitchFamily="34" charset="0"/>
              </a:rPr>
              <a:t>Articulation entre politiques d’intégration </a:t>
            </a:r>
            <a:r>
              <a:rPr lang="fr-FR" altLang="fr-FR" sz="2400" b="1">
                <a:solidFill>
                  <a:schemeClr val="accent1"/>
                </a:solidFill>
                <a:ea typeface="ＭＳ Ｐゴシック" panose="020B0600070205080204" pitchFamily="34" charset="-128"/>
                <a:cs typeface="Arial" panose="020B0604020202020204" pitchFamily="34" charset="0"/>
              </a:rPr>
              <a:t>et prévention/lutte </a:t>
            </a:r>
            <a:r>
              <a:rPr lang="fr-FR" altLang="fr-FR" sz="2400" b="1" dirty="0">
                <a:solidFill>
                  <a:schemeClr val="accent1"/>
                </a:solidFill>
                <a:ea typeface="ＭＳ Ｐゴシック" panose="020B0600070205080204" pitchFamily="34" charset="-128"/>
                <a:cs typeface="Arial" panose="020B0604020202020204" pitchFamily="34" charset="0"/>
              </a:rPr>
              <a:t>contre les discriminations</a:t>
            </a:r>
          </a:p>
          <a:p>
            <a:pPr marL="457200" indent="-457200">
              <a:buAutoNum type="arabicPeriod"/>
            </a:pPr>
            <a:r>
              <a:rPr lang="fr-FR" altLang="fr-FR" sz="2400" b="1" dirty="0">
                <a:solidFill>
                  <a:schemeClr val="accent1"/>
                </a:solidFill>
                <a:ea typeface="ＭＳ Ｐゴシック" panose="020B0600070205080204" pitchFamily="34" charset="-128"/>
                <a:cs typeface="Arial" panose="020B0604020202020204" pitchFamily="34" charset="0"/>
              </a:rPr>
              <a:t>Appréciations critiques</a:t>
            </a:r>
          </a:p>
          <a:p>
            <a:pPr marL="457200" indent="-457200">
              <a:buAutoNum type="arabicPeriod"/>
            </a:pPr>
            <a:r>
              <a:rPr lang="fr-FR" altLang="fr-FR" sz="2400" b="1" dirty="0">
                <a:solidFill>
                  <a:schemeClr val="accent1"/>
                </a:solidFill>
                <a:ea typeface="ＭＳ Ｐゴシック" panose="020B0600070205080204" pitchFamily="34" charset="-128"/>
                <a:cs typeface="Arial" panose="020B0604020202020204" pitchFamily="34" charset="0"/>
              </a:rPr>
              <a:t>Conclusions</a:t>
            </a:r>
          </a:p>
          <a:p>
            <a:pPr marL="571500" indent="-571500">
              <a:buFontTx/>
              <a:buNone/>
            </a:pPr>
            <a:endParaRPr lang="fr-FR" altLang="fr-FR" sz="2400" dirty="0">
              <a:ea typeface="ＭＳ Ｐゴシック" panose="020B0600070205080204" pitchFamily="34" charset="-128"/>
            </a:endParaRPr>
          </a:p>
          <a:p>
            <a:pPr marL="571500" indent="-571500">
              <a:buFontTx/>
              <a:buNone/>
            </a:pPr>
            <a:r>
              <a:rPr lang="fr-FR" altLang="fr-FR" sz="2400" dirty="0">
                <a:ea typeface="ＭＳ Ｐゴシック" panose="020B0600070205080204" pitchFamily="34" charset="-128"/>
              </a:rPr>
              <a:t>	</a:t>
            </a:r>
            <a:endParaRPr lang="fr-CH" altLang="fr-FR" sz="2400" dirty="0">
              <a:ea typeface="ＭＳ Ｐゴシック" panose="020B0600070205080204" pitchFamily="34" charset="-128"/>
            </a:endParaRPr>
          </a:p>
          <a:p>
            <a:endParaRPr lang="fr-FR" altLang="fr-FR" sz="2400" dirty="0">
              <a:ea typeface="ＭＳ Ｐゴシック" panose="020B0600070205080204" pitchFamily="34" charset="-128"/>
              <a:cs typeface="Arial" panose="020B0604020202020204" pitchFamily="34" charset="0"/>
            </a:endParaRPr>
          </a:p>
          <a:p>
            <a:endParaRPr lang="fr-FR" dirty="0"/>
          </a:p>
        </p:txBody>
      </p:sp>
      <p:sp>
        <p:nvSpPr>
          <p:cNvPr id="10" name="Rectangle 9">
            <a:extLst>
              <a:ext uri="{FF2B5EF4-FFF2-40B4-BE49-F238E27FC236}">
                <a16:creationId xmlns:a16="http://schemas.microsoft.com/office/drawing/2014/main" id="{A351F811-56B7-5B49-B061-D68C9D2D509C}"/>
              </a:ext>
            </a:extLst>
          </p:cNvPr>
          <p:cNvSpPr/>
          <p:nvPr/>
        </p:nvSpPr>
        <p:spPr>
          <a:xfrm>
            <a:off x="219075" y="1057837"/>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0599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1077218"/>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a:p>
            <a:endParaRPr lang="fr-FR" sz="3200" b="1" dirty="0">
              <a:solidFill>
                <a:schemeClr val="accent1"/>
              </a:solidFill>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3" name="Image 2">
            <a:extLst>
              <a:ext uri="{FF2B5EF4-FFF2-40B4-BE49-F238E27FC236}">
                <a16:creationId xmlns:a16="http://schemas.microsoft.com/office/drawing/2014/main" id="{DC732718-425A-A365-5257-1B11FB5E3E33}"/>
              </a:ext>
            </a:extLst>
          </p:cNvPr>
          <p:cNvPicPr>
            <a:picLocks noChangeAspect="1"/>
          </p:cNvPicPr>
          <p:nvPr/>
        </p:nvPicPr>
        <p:blipFill>
          <a:blip r:embed="rId3"/>
          <a:stretch>
            <a:fillRect/>
          </a:stretch>
        </p:blipFill>
        <p:spPr>
          <a:xfrm>
            <a:off x="2708619" y="1312445"/>
            <a:ext cx="6774762" cy="5162238"/>
          </a:xfrm>
          <a:prstGeom prst="rect">
            <a:avLst/>
          </a:prstGeom>
        </p:spPr>
      </p:pic>
      <p:sp>
        <p:nvSpPr>
          <p:cNvPr id="7" name="ZoneTexte 6">
            <a:extLst>
              <a:ext uri="{FF2B5EF4-FFF2-40B4-BE49-F238E27FC236}">
                <a16:creationId xmlns:a16="http://schemas.microsoft.com/office/drawing/2014/main" id="{CAC6F92C-D21A-8826-2F08-CAD8714F30B4}"/>
              </a:ext>
            </a:extLst>
          </p:cNvPr>
          <p:cNvSpPr txBox="1"/>
          <p:nvPr/>
        </p:nvSpPr>
        <p:spPr>
          <a:xfrm>
            <a:off x="176654" y="925376"/>
            <a:ext cx="2593980" cy="523220"/>
          </a:xfrm>
          <a:prstGeom prst="rect">
            <a:avLst/>
          </a:prstGeom>
          <a:noFill/>
        </p:spPr>
        <p:txBody>
          <a:bodyPr wrap="none" rtlCol="0">
            <a:spAutoFit/>
          </a:bodyPr>
          <a:lstStyle/>
          <a:p>
            <a:r>
              <a:rPr lang="fr-FR" sz="2800" b="1" dirty="0">
                <a:solidFill>
                  <a:schemeClr val="accent1"/>
                </a:solidFill>
              </a:rPr>
              <a:t>Antisémitisme : </a:t>
            </a:r>
          </a:p>
        </p:txBody>
      </p:sp>
      <p:sp>
        <p:nvSpPr>
          <p:cNvPr id="10" name="ZoneTexte 9">
            <a:extLst>
              <a:ext uri="{FF2B5EF4-FFF2-40B4-BE49-F238E27FC236}">
                <a16:creationId xmlns:a16="http://schemas.microsoft.com/office/drawing/2014/main" id="{2C5A0A9F-8CAF-F672-FEDD-59FDD092086A}"/>
              </a:ext>
            </a:extLst>
          </p:cNvPr>
          <p:cNvSpPr txBox="1"/>
          <p:nvPr/>
        </p:nvSpPr>
        <p:spPr>
          <a:xfrm>
            <a:off x="8775106" y="5934670"/>
            <a:ext cx="3240240" cy="923330"/>
          </a:xfrm>
          <a:prstGeom prst="rect">
            <a:avLst/>
          </a:prstGeom>
          <a:noFill/>
        </p:spPr>
        <p:txBody>
          <a:bodyPr wrap="square" rtlCol="0">
            <a:spAutoFit/>
          </a:bodyPr>
          <a:lstStyle/>
          <a:p>
            <a:r>
              <a:rPr lang="fr-FR" dirty="0"/>
              <a:t>Conseil fédéral</a:t>
            </a:r>
          </a:p>
          <a:p>
            <a:r>
              <a:rPr lang="fr-FR" dirty="0"/>
              <a:t>Service fédéral de lutte contre le racisme 2024</a:t>
            </a:r>
          </a:p>
        </p:txBody>
      </p:sp>
      <p:cxnSp>
        <p:nvCxnSpPr>
          <p:cNvPr id="4" name="Connecteur droit 3">
            <a:extLst>
              <a:ext uri="{FF2B5EF4-FFF2-40B4-BE49-F238E27FC236}">
                <a16:creationId xmlns:a16="http://schemas.microsoft.com/office/drawing/2014/main" id="{C973859F-D162-821A-713F-F8064C749256}"/>
              </a:ext>
            </a:extLst>
          </p:cNvPr>
          <p:cNvCxnSpPr>
            <a:cxnSpLocks/>
          </p:cNvCxnSpPr>
          <p:nvPr/>
        </p:nvCxnSpPr>
        <p:spPr>
          <a:xfrm>
            <a:off x="5984111" y="2615878"/>
            <a:ext cx="25464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23FD4538-A2EB-E64F-7FE0-7FEA61DC6A0B}"/>
              </a:ext>
            </a:extLst>
          </p:cNvPr>
          <p:cNvCxnSpPr>
            <a:cxnSpLocks/>
          </p:cNvCxnSpPr>
          <p:nvPr/>
        </p:nvCxnSpPr>
        <p:spPr>
          <a:xfrm>
            <a:off x="2860876" y="2814576"/>
            <a:ext cx="5883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4AE2BA8-F8E7-A758-1DDA-237B082B05FB}"/>
              </a:ext>
            </a:extLst>
          </p:cNvPr>
          <p:cNvCxnSpPr>
            <a:cxnSpLocks/>
          </p:cNvCxnSpPr>
          <p:nvPr/>
        </p:nvCxnSpPr>
        <p:spPr>
          <a:xfrm>
            <a:off x="6308203" y="2814576"/>
            <a:ext cx="7407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3009C339-B444-22D1-0B6E-1CD474DAF00C}"/>
              </a:ext>
            </a:extLst>
          </p:cNvPr>
          <p:cNvCxnSpPr>
            <a:cxnSpLocks/>
          </p:cNvCxnSpPr>
          <p:nvPr/>
        </p:nvCxnSpPr>
        <p:spPr>
          <a:xfrm>
            <a:off x="2860876" y="3323863"/>
            <a:ext cx="6809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B387A6B2-5F8D-2032-456F-B23F623769ED}"/>
              </a:ext>
            </a:extLst>
          </p:cNvPr>
          <p:cNvCxnSpPr>
            <a:cxnSpLocks/>
          </p:cNvCxnSpPr>
          <p:nvPr/>
        </p:nvCxnSpPr>
        <p:spPr>
          <a:xfrm>
            <a:off x="7469529" y="5478684"/>
            <a:ext cx="6809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3A34AB1-D3CE-2A8F-6D8D-1AE0694BB78D}"/>
              </a:ext>
            </a:extLst>
          </p:cNvPr>
          <p:cNvCxnSpPr>
            <a:cxnSpLocks/>
          </p:cNvCxnSpPr>
          <p:nvPr/>
        </p:nvCxnSpPr>
        <p:spPr>
          <a:xfrm>
            <a:off x="2869556" y="5698603"/>
            <a:ext cx="84591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0831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1077218"/>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a:p>
            <a:endParaRPr lang="fr-FR" sz="3200" b="1" dirty="0">
              <a:solidFill>
                <a:schemeClr val="accent1"/>
              </a:solidFill>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7" name="ZoneTexte 6">
            <a:extLst>
              <a:ext uri="{FF2B5EF4-FFF2-40B4-BE49-F238E27FC236}">
                <a16:creationId xmlns:a16="http://schemas.microsoft.com/office/drawing/2014/main" id="{CAC6F92C-D21A-8826-2F08-CAD8714F30B4}"/>
              </a:ext>
            </a:extLst>
          </p:cNvPr>
          <p:cNvSpPr txBox="1"/>
          <p:nvPr/>
        </p:nvSpPr>
        <p:spPr>
          <a:xfrm>
            <a:off x="176654" y="925376"/>
            <a:ext cx="2593980" cy="523220"/>
          </a:xfrm>
          <a:prstGeom prst="rect">
            <a:avLst/>
          </a:prstGeom>
          <a:noFill/>
        </p:spPr>
        <p:txBody>
          <a:bodyPr wrap="none" rtlCol="0">
            <a:spAutoFit/>
          </a:bodyPr>
          <a:lstStyle/>
          <a:p>
            <a:r>
              <a:rPr lang="fr-FR" sz="2800" b="1" dirty="0">
                <a:solidFill>
                  <a:schemeClr val="accent1"/>
                </a:solidFill>
              </a:rPr>
              <a:t>Antisémitisme : </a:t>
            </a:r>
          </a:p>
        </p:txBody>
      </p:sp>
      <p:pic>
        <p:nvPicPr>
          <p:cNvPr id="12" name="Image 11">
            <a:extLst>
              <a:ext uri="{FF2B5EF4-FFF2-40B4-BE49-F238E27FC236}">
                <a16:creationId xmlns:a16="http://schemas.microsoft.com/office/drawing/2014/main" id="{EDA62CCC-A573-01CB-43BC-18C8171B1614}"/>
              </a:ext>
            </a:extLst>
          </p:cNvPr>
          <p:cNvPicPr>
            <a:picLocks noChangeAspect="1"/>
          </p:cNvPicPr>
          <p:nvPr/>
        </p:nvPicPr>
        <p:blipFill>
          <a:blip r:embed="rId3"/>
          <a:stretch>
            <a:fillRect/>
          </a:stretch>
        </p:blipFill>
        <p:spPr>
          <a:xfrm rot="818081">
            <a:off x="7548303" y="496931"/>
            <a:ext cx="3364323" cy="1502539"/>
          </a:xfrm>
          <a:prstGeom prst="rect">
            <a:avLst/>
          </a:prstGeom>
        </p:spPr>
      </p:pic>
      <p:sp>
        <p:nvSpPr>
          <p:cNvPr id="13" name="ZoneTexte 12">
            <a:extLst>
              <a:ext uri="{FF2B5EF4-FFF2-40B4-BE49-F238E27FC236}">
                <a16:creationId xmlns:a16="http://schemas.microsoft.com/office/drawing/2014/main" id="{D6099D5F-7EDE-B095-1561-B9E651A7D096}"/>
              </a:ext>
            </a:extLst>
          </p:cNvPr>
          <p:cNvSpPr txBox="1"/>
          <p:nvPr/>
        </p:nvSpPr>
        <p:spPr>
          <a:xfrm>
            <a:off x="162838" y="1506141"/>
            <a:ext cx="5153498" cy="4154984"/>
          </a:xfrm>
          <a:prstGeom prst="rect">
            <a:avLst/>
          </a:prstGeom>
          <a:noFill/>
        </p:spPr>
        <p:txBody>
          <a:bodyPr wrap="square" rtlCol="0">
            <a:spAutoFit/>
          </a:bodyPr>
          <a:lstStyle/>
          <a:p>
            <a:r>
              <a:rPr lang="fr-CH" sz="2400" b="0" i="0" u="none" strike="noStrike" dirty="0">
                <a:solidFill>
                  <a:srgbClr val="454545"/>
                </a:solidFill>
                <a:effectLst/>
                <a:latin typeface="Frutiger Neue Regular"/>
              </a:rPr>
              <a:t>Définition opérationnelle </a:t>
            </a:r>
            <a:r>
              <a:rPr lang="fr-CH" sz="2400" b="1" i="0" u="none" strike="noStrike" dirty="0">
                <a:solidFill>
                  <a:schemeClr val="accent1"/>
                </a:solidFill>
                <a:effectLst/>
                <a:latin typeface="Frutiger Neue Regular"/>
              </a:rPr>
              <a:t>plus large</a:t>
            </a:r>
            <a:r>
              <a:rPr lang="fr-CH" sz="2400" b="0" i="0" u="none" strike="noStrike" dirty="0">
                <a:solidFill>
                  <a:srgbClr val="454545"/>
                </a:solidFill>
                <a:effectLst/>
                <a:latin typeface="Frutiger Neue Regular"/>
              </a:rPr>
              <a:t> de l’IHRA:</a:t>
            </a:r>
          </a:p>
          <a:p>
            <a:endParaRPr lang="fr-CH" sz="2400" b="0" i="0" u="none" strike="noStrike" dirty="0">
              <a:solidFill>
                <a:srgbClr val="454545"/>
              </a:solidFill>
              <a:effectLst/>
              <a:latin typeface="Frutiger Neue Regular"/>
            </a:endParaRPr>
          </a:p>
          <a:p>
            <a:r>
              <a:rPr lang="fr-CH" sz="2400" dirty="0">
                <a:solidFill>
                  <a:srgbClr val="454545"/>
                </a:solidFill>
                <a:latin typeface="Frutiger Neue Regular"/>
              </a:rPr>
              <a:t>« </a:t>
            </a:r>
            <a:r>
              <a:rPr lang="fr-CH" sz="2400" b="0" i="0" u="none" strike="noStrike" dirty="0">
                <a:solidFill>
                  <a:srgbClr val="454545"/>
                </a:solidFill>
                <a:effectLst/>
                <a:latin typeface="Frutiger Neue Regular"/>
              </a:rPr>
              <a:t>L’</a:t>
            </a:r>
            <a:r>
              <a:rPr lang="fr-CH" sz="2400" b="1" i="0" u="none" strike="noStrike" dirty="0">
                <a:solidFill>
                  <a:schemeClr val="accent1"/>
                </a:solidFill>
                <a:effectLst/>
                <a:latin typeface="Frutiger Neue Regular"/>
              </a:rPr>
              <a:t>antisémitisme</a:t>
            </a:r>
            <a:r>
              <a:rPr lang="fr-CH" sz="2400" b="0" i="0" u="none" strike="noStrike" dirty="0">
                <a:solidFill>
                  <a:srgbClr val="454545"/>
                </a:solidFill>
                <a:effectLst/>
                <a:latin typeface="Frutiger Neue Regular"/>
              </a:rPr>
              <a:t> est une certaine perception des Juifs qui peut se manifester par une haine à leur égard. Les manifestations rhétoriques et physiques de l’antisémitisme visent des individus juifs ou non et/ou leurs biens, des </a:t>
            </a:r>
            <a:r>
              <a:rPr lang="fr-CH" sz="2400" b="1" i="0" u="none" strike="noStrike" dirty="0">
                <a:solidFill>
                  <a:schemeClr val="accent1"/>
                </a:solidFill>
                <a:effectLst/>
                <a:latin typeface="Frutiger Neue Regular"/>
              </a:rPr>
              <a:t>institutions communautaires </a:t>
            </a:r>
            <a:r>
              <a:rPr lang="fr-CH" sz="2400" b="0" i="0" u="none" strike="noStrike" dirty="0">
                <a:solidFill>
                  <a:srgbClr val="454545"/>
                </a:solidFill>
                <a:effectLst/>
                <a:latin typeface="Frutiger Neue Regular"/>
              </a:rPr>
              <a:t>et des lieux de culte»</a:t>
            </a:r>
            <a:endParaRPr lang="fr-FR" sz="2400" dirty="0"/>
          </a:p>
        </p:txBody>
      </p:sp>
      <p:pic>
        <p:nvPicPr>
          <p:cNvPr id="16" name="Image 15">
            <a:extLst>
              <a:ext uri="{FF2B5EF4-FFF2-40B4-BE49-F238E27FC236}">
                <a16:creationId xmlns:a16="http://schemas.microsoft.com/office/drawing/2014/main" id="{5C13185D-18AC-03DF-FC33-7D33BF5875A2}"/>
              </a:ext>
            </a:extLst>
          </p:cNvPr>
          <p:cNvPicPr>
            <a:picLocks noChangeAspect="1"/>
          </p:cNvPicPr>
          <p:nvPr/>
        </p:nvPicPr>
        <p:blipFill>
          <a:blip r:embed="rId4"/>
          <a:stretch>
            <a:fillRect/>
          </a:stretch>
        </p:blipFill>
        <p:spPr>
          <a:xfrm>
            <a:off x="4564151" y="1506141"/>
            <a:ext cx="4345710" cy="5623858"/>
          </a:xfrm>
          <a:prstGeom prst="rect">
            <a:avLst/>
          </a:prstGeom>
        </p:spPr>
      </p:pic>
      <p:pic>
        <p:nvPicPr>
          <p:cNvPr id="4" name="Image 3">
            <a:extLst>
              <a:ext uri="{FF2B5EF4-FFF2-40B4-BE49-F238E27FC236}">
                <a16:creationId xmlns:a16="http://schemas.microsoft.com/office/drawing/2014/main" id="{2F72A48B-2FF2-1A1E-6E2F-4E6FF5C98F26}"/>
              </a:ext>
            </a:extLst>
          </p:cNvPr>
          <p:cNvPicPr>
            <a:picLocks noChangeAspect="1"/>
          </p:cNvPicPr>
          <p:nvPr/>
        </p:nvPicPr>
        <p:blipFill>
          <a:blip r:embed="rId5"/>
          <a:stretch>
            <a:fillRect/>
          </a:stretch>
        </p:blipFill>
        <p:spPr>
          <a:xfrm>
            <a:off x="8447332" y="1848112"/>
            <a:ext cx="3885092" cy="4935117"/>
          </a:xfrm>
          <a:prstGeom prst="rect">
            <a:avLst/>
          </a:prstGeom>
        </p:spPr>
      </p:pic>
      <p:pic>
        <p:nvPicPr>
          <p:cNvPr id="11" name="Image 10">
            <a:extLst>
              <a:ext uri="{FF2B5EF4-FFF2-40B4-BE49-F238E27FC236}">
                <a16:creationId xmlns:a16="http://schemas.microsoft.com/office/drawing/2014/main" id="{F07CD4E7-9FEA-6637-7260-FA598A3EB21E}"/>
              </a:ext>
            </a:extLst>
          </p:cNvPr>
          <p:cNvPicPr>
            <a:picLocks noChangeAspect="1"/>
          </p:cNvPicPr>
          <p:nvPr/>
        </p:nvPicPr>
        <p:blipFill>
          <a:blip r:embed="rId6"/>
          <a:stretch>
            <a:fillRect/>
          </a:stretch>
        </p:blipFill>
        <p:spPr>
          <a:xfrm>
            <a:off x="10144755" y="3425667"/>
            <a:ext cx="1600200" cy="1625600"/>
          </a:xfrm>
          <a:prstGeom prst="rect">
            <a:avLst/>
          </a:prstGeom>
        </p:spPr>
      </p:pic>
      <p:sp>
        <p:nvSpPr>
          <p:cNvPr id="14" name="Rectangle 13">
            <a:extLst>
              <a:ext uri="{FF2B5EF4-FFF2-40B4-BE49-F238E27FC236}">
                <a16:creationId xmlns:a16="http://schemas.microsoft.com/office/drawing/2014/main" id="{2C02FC36-2003-C3E9-60DB-A0141C03E4B2}"/>
              </a:ext>
            </a:extLst>
          </p:cNvPr>
          <p:cNvSpPr/>
          <p:nvPr/>
        </p:nvSpPr>
        <p:spPr>
          <a:xfrm>
            <a:off x="6131021" y="1726833"/>
            <a:ext cx="1617030" cy="3870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solidFill>
              </a:rPr>
              <a:t>1</a:t>
            </a:r>
            <a:r>
              <a:rPr lang="fr-FR" b="1" baseline="30000" dirty="0">
                <a:solidFill>
                  <a:schemeClr val="accent1"/>
                </a:solidFill>
              </a:rPr>
              <a:t>er</a:t>
            </a:r>
            <a:r>
              <a:rPr lang="fr-FR" b="1" dirty="0">
                <a:solidFill>
                  <a:schemeClr val="accent1"/>
                </a:solidFill>
              </a:rPr>
              <a:t> mai 2024</a:t>
            </a:r>
          </a:p>
        </p:txBody>
      </p:sp>
    </p:spTree>
    <p:extLst>
      <p:ext uri="{BB962C8B-B14F-4D97-AF65-F5344CB8AC3E}">
        <p14:creationId xmlns:p14="http://schemas.microsoft.com/office/powerpoint/2010/main" val="34835203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1077218"/>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a:p>
            <a:endParaRPr lang="fr-FR" sz="3200" b="1" dirty="0">
              <a:solidFill>
                <a:schemeClr val="accent1"/>
              </a:solidFill>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7" name="ZoneTexte 6">
            <a:extLst>
              <a:ext uri="{FF2B5EF4-FFF2-40B4-BE49-F238E27FC236}">
                <a16:creationId xmlns:a16="http://schemas.microsoft.com/office/drawing/2014/main" id="{CAC6F92C-D21A-8826-2F08-CAD8714F30B4}"/>
              </a:ext>
            </a:extLst>
          </p:cNvPr>
          <p:cNvSpPr txBox="1"/>
          <p:nvPr/>
        </p:nvSpPr>
        <p:spPr>
          <a:xfrm>
            <a:off x="176654" y="925376"/>
            <a:ext cx="2593980" cy="523220"/>
          </a:xfrm>
          <a:prstGeom prst="rect">
            <a:avLst/>
          </a:prstGeom>
          <a:noFill/>
        </p:spPr>
        <p:txBody>
          <a:bodyPr wrap="none" rtlCol="0">
            <a:spAutoFit/>
          </a:bodyPr>
          <a:lstStyle/>
          <a:p>
            <a:r>
              <a:rPr lang="fr-FR" sz="2800" b="1" dirty="0">
                <a:solidFill>
                  <a:schemeClr val="accent1"/>
                </a:solidFill>
              </a:rPr>
              <a:t>Antisémitisme : </a:t>
            </a:r>
          </a:p>
        </p:txBody>
      </p:sp>
      <p:sp>
        <p:nvSpPr>
          <p:cNvPr id="9" name="ZoneTexte 8">
            <a:extLst>
              <a:ext uri="{FF2B5EF4-FFF2-40B4-BE49-F238E27FC236}">
                <a16:creationId xmlns:a16="http://schemas.microsoft.com/office/drawing/2014/main" id="{13DC7728-18AD-BF2D-FF7D-2280EC547F2C}"/>
              </a:ext>
            </a:extLst>
          </p:cNvPr>
          <p:cNvSpPr txBox="1"/>
          <p:nvPr/>
        </p:nvSpPr>
        <p:spPr>
          <a:xfrm>
            <a:off x="2389414" y="5609458"/>
            <a:ext cx="7413172" cy="646331"/>
          </a:xfrm>
          <a:prstGeom prst="rect">
            <a:avLst/>
          </a:prstGeom>
          <a:noFill/>
        </p:spPr>
        <p:txBody>
          <a:bodyPr wrap="square" rtlCol="0">
            <a:spAutoFit/>
          </a:bodyPr>
          <a:lstStyle/>
          <a:p>
            <a:r>
              <a:rPr lang="fr-CH" b="0" i="0" u="none" strike="noStrike" dirty="0">
                <a:solidFill>
                  <a:srgbClr val="454545"/>
                </a:solidFill>
                <a:effectLst/>
                <a:latin typeface="Frutiger Neue Regular"/>
              </a:rPr>
              <a:t>Juliane Wetzel, Centre de recherche sur l’antisémitisme de l’Université technique de Berlin</a:t>
            </a:r>
            <a:endParaRPr lang="fr-FR" dirty="0"/>
          </a:p>
        </p:txBody>
      </p:sp>
      <p:pic>
        <p:nvPicPr>
          <p:cNvPr id="15" name="Image 14">
            <a:extLst>
              <a:ext uri="{FF2B5EF4-FFF2-40B4-BE49-F238E27FC236}">
                <a16:creationId xmlns:a16="http://schemas.microsoft.com/office/drawing/2014/main" id="{8C0E02CE-0FCB-2E7D-9147-08FB78937256}"/>
              </a:ext>
            </a:extLst>
          </p:cNvPr>
          <p:cNvPicPr>
            <a:picLocks noChangeAspect="1"/>
          </p:cNvPicPr>
          <p:nvPr/>
        </p:nvPicPr>
        <p:blipFill>
          <a:blip r:embed="rId3"/>
          <a:stretch>
            <a:fillRect/>
          </a:stretch>
        </p:blipFill>
        <p:spPr>
          <a:xfrm>
            <a:off x="470569" y="1565044"/>
            <a:ext cx="9032660" cy="3830103"/>
          </a:xfrm>
          <a:prstGeom prst="rect">
            <a:avLst/>
          </a:prstGeom>
        </p:spPr>
      </p:pic>
      <p:cxnSp>
        <p:nvCxnSpPr>
          <p:cNvPr id="21" name="Connecteur droit 20">
            <a:extLst>
              <a:ext uri="{FF2B5EF4-FFF2-40B4-BE49-F238E27FC236}">
                <a16:creationId xmlns:a16="http://schemas.microsoft.com/office/drawing/2014/main" id="{6263F7B1-00B5-BD80-34F7-97567BDF3A60}"/>
              </a:ext>
            </a:extLst>
          </p:cNvPr>
          <p:cNvCxnSpPr>
            <a:cxnSpLocks/>
          </p:cNvCxnSpPr>
          <p:nvPr/>
        </p:nvCxnSpPr>
        <p:spPr>
          <a:xfrm>
            <a:off x="1737904" y="3829050"/>
            <a:ext cx="1428206"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6FFC4841-616D-A323-E902-67C8181BBA75}"/>
              </a:ext>
            </a:extLst>
          </p:cNvPr>
          <p:cNvCxnSpPr>
            <a:cxnSpLocks/>
          </p:cNvCxnSpPr>
          <p:nvPr/>
        </p:nvCxnSpPr>
        <p:spPr>
          <a:xfrm>
            <a:off x="1924594" y="4198620"/>
            <a:ext cx="1824446"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0659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1077218"/>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a:p>
            <a:endParaRPr lang="fr-FR" sz="3200" b="1" dirty="0">
              <a:solidFill>
                <a:schemeClr val="accent1"/>
              </a:solidFill>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7" name="ZoneTexte 6">
            <a:extLst>
              <a:ext uri="{FF2B5EF4-FFF2-40B4-BE49-F238E27FC236}">
                <a16:creationId xmlns:a16="http://schemas.microsoft.com/office/drawing/2014/main" id="{CAC6F92C-D21A-8826-2F08-CAD8714F30B4}"/>
              </a:ext>
            </a:extLst>
          </p:cNvPr>
          <p:cNvSpPr txBox="1"/>
          <p:nvPr/>
        </p:nvSpPr>
        <p:spPr>
          <a:xfrm>
            <a:off x="176654" y="925376"/>
            <a:ext cx="2593980" cy="523220"/>
          </a:xfrm>
          <a:prstGeom prst="rect">
            <a:avLst/>
          </a:prstGeom>
          <a:noFill/>
        </p:spPr>
        <p:txBody>
          <a:bodyPr wrap="none" rtlCol="0">
            <a:spAutoFit/>
          </a:bodyPr>
          <a:lstStyle/>
          <a:p>
            <a:r>
              <a:rPr lang="fr-FR" sz="2800" b="1" dirty="0">
                <a:solidFill>
                  <a:schemeClr val="accent1"/>
                </a:solidFill>
              </a:rPr>
              <a:t>Antisémitisme : </a:t>
            </a:r>
          </a:p>
        </p:txBody>
      </p:sp>
      <p:pic>
        <p:nvPicPr>
          <p:cNvPr id="19" name="Image 18">
            <a:extLst>
              <a:ext uri="{FF2B5EF4-FFF2-40B4-BE49-F238E27FC236}">
                <a16:creationId xmlns:a16="http://schemas.microsoft.com/office/drawing/2014/main" id="{0F65DBB1-B3F5-17EA-5616-BDB6AF504ABD}"/>
              </a:ext>
            </a:extLst>
          </p:cNvPr>
          <p:cNvPicPr>
            <a:picLocks noChangeAspect="1"/>
          </p:cNvPicPr>
          <p:nvPr/>
        </p:nvPicPr>
        <p:blipFill>
          <a:blip r:embed="rId3"/>
          <a:stretch>
            <a:fillRect/>
          </a:stretch>
        </p:blipFill>
        <p:spPr>
          <a:xfrm>
            <a:off x="284837" y="1451271"/>
            <a:ext cx="9748394" cy="3477134"/>
          </a:xfrm>
          <a:prstGeom prst="rect">
            <a:avLst/>
          </a:prstGeom>
        </p:spPr>
      </p:pic>
      <p:sp>
        <p:nvSpPr>
          <p:cNvPr id="3" name="ZoneTexte 2">
            <a:extLst>
              <a:ext uri="{FF2B5EF4-FFF2-40B4-BE49-F238E27FC236}">
                <a16:creationId xmlns:a16="http://schemas.microsoft.com/office/drawing/2014/main" id="{D70C133E-1775-DBCE-3D63-F49E9B08B5A3}"/>
              </a:ext>
            </a:extLst>
          </p:cNvPr>
          <p:cNvSpPr txBox="1"/>
          <p:nvPr/>
        </p:nvSpPr>
        <p:spPr>
          <a:xfrm>
            <a:off x="346644" y="5048702"/>
            <a:ext cx="7413172" cy="646331"/>
          </a:xfrm>
          <a:prstGeom prst="rect">
            <a:avLst/>
          </a:prstGeom>
          <a:noFill/>
        </p:spPr>
        <p:txBody>
          <a:bodyPr wrap="square" rtlCol="0">
            <a:spAutoFit/>
          </a:bodyPr>
          <a:lstStyle/>
          <a:p>
            <a:r>
              <a:rPr lang="fr-CH" b="0" i="0" u="none" strike="noStrike" dirty="0">
                <a:solidFill>
                  <a:srgbClr val="454545"/>
                </a:solidFill>
                <a:effectLst/>
                <a:latin typeface="Frutiger Neue Regular"/>
              </a:rPr>
              <a:t>Monique </a:t>
            </a:r>
            <a:r>
              <a:rPr lang="fr-CH" b="0" i="0" u="none" strike="noStrike" dirty="0" err="1">
                <a:solidFill>
                  <a:srgbClr val="454545"/>
                </a:solidFill>
                <a:effectLst/>
                <a:latin typeface="Frutiger Neue Regular"/>
              </a:rPr>
              <a:t>Eckmann</a:t>
            </a:r>
            <a:r>
              <a:rPr lang="fr-CH" dirty="0">
                <a:solidFill>
                  <a:srgbClr val="454545"/>
                </a:solidFill>
                <a:latin typeface="Frutiger Neue Regular"/>
              </a:rPr>
              <a:t>, </a:t>
            </a:r>
            <a:r>
              <a:rPr lang="fr-CH" b="0" i="0" u="none" strike="noStrike" dirty="0">
                <a:solidFill>
                  <a:srgbClr val="454545"/>
                </a:solidFill>
                <a:effectLst/>
                <a:latin typeface="Frutiger Neue Regular"/>
              </a:rPr>
              <a:t>sociologue et professeure émérite à la Haute école de travail social de la Haute école spécialisée de Suisse occidentale, Genève</a:t>
            </a:r>
            <a:endParaRPr lang="fr-FR" dirty="0"/>
          </a:p>
        </p:txBody>
      </p:sp>
      <p:cxnSp>
        <p:nvCxnSpPr>
          <p:cNvPr id="2" name="Connecteur droit 1">
            <a:extLst>
              <a:ext uri="{FF2B5EF4-FFF2-40B4-BE49-F238E27FC236}">
                <a16:creationId xmlns:a16="http://schemas.microsoft.com/office/drawing/2014/main" id="{6811947A-9E64-A828-F10A-70C1FE2651CD}"/>
              </a:ext>
            </a:extLst>
          </p:cNvPr>
          <p:cNvCxnSpPr>
            <a:cxnSpLocks/>
          </p:cNvCxnSpPr>
          <p:nvPr/>
        </p:nvCxnSpPr>
        <p:spPr>
          <a:xfrm>
            <a:off x="476264" y="4106842"/>
            <a:ext cx="4975412"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9" name="Connecteur droit 8">
            <a:extLst>
              <a:ext uri="{FF2B5EF4-FFF2-40B4-BE49-F238E27FC236}">
                <a16:creationId xmlns:a16="http://schemas.microsoft.com/office/drawing/2014/main" id="{FCD5897F-7887-9C9F-03A0-5DEE4EF260BF}"/>
              </a:ext>
            </a:extLst>
          </p:cNvPr>
          <p:cNvCxnSpPr>
            <a:cxnSpLocks/>
          </p:cNvCxnSpPr>
          <p:nvPr/>
        </p:nvCxnSpPr>
        <p:spPr>
          <a:xfrm>
            <a:off x="476264" y="4465657"/>
            <a:ext cx="1630328"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12E56309-57A6-8BCE-3393-8766316689D7}"/>
              </a:ext>
            </a:extLst>
          </p:cNvPr>
          <p:cNvCxnSpPr>
            <a:cxnSpLocks/>
          </p:cNvCxnSpPr>
          <p:nvPr/>
        </p:nvCxnSpPr>
        <p:spPr>
          <a:xfrm>
            <a:off x="476264" y="3759602"/>
            <a:ext cx="2344431"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B4BB0561-48F6-5FA1-016E-30023BEA97D3}"/>
              </a:ext>
            </a:extLst>
          </p:cNvPr>
          <p:cNvCxnSpPr>
            <a:cxnSpLocks/>
          </p:cNvCxnSpPr>
          <p:nvPr/>
        </p:nvCxnSpPr>
        <p:spPr>
          <a:xfrm>
            <a:off x="7965083" y="3429000"/>
            <a:ext cx="889550"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1914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1077218"/>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a:p>
            <a:endParaRPr lang="fr-FR" sz="3200" b="1" dirty="0">
              <a:solidFill>
                <a:schemeClr val="accent1"/>
              </a:solidFill>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7" name="ZoneTexte 6">
            <a:extLst>
              <a:ext uri="{FF2B5EF4-FFF2-40B4-BE49-F238E27FC236}">
                <a16:creationId xmlns:a16="http://schemas.microsoft.com/office/drawing/2014/main" id="{CAC6F92C-D21A-8826-2F08-CAD8714F30B4}"/>
              </a:ext>
            </a:extLst>
          </p:cNvPr>
          <p:cNvSpPr txBox="1"/>
          <p:nvPr/>
        </p:nvSpPr>
        <p:spPr>
          <a:xfrm>
            <a:off x="176654" y="925376"/>
            <a:ext cx="2558329" cy="523220"/>
          </a:xfrm>
          <a:prstGeom prst="rect">
            <a:avLst/>
          </a:prstGeom>
          <a:noFill/>
        </p:spPr>
        <p:txBody>
          <a:bodyPr wrap="none" rtlCol="0">
            <a:spAutoFit/>
          </a:bodyPr>
          <a:lstStyle/>
          <a:p>
            <a:r>
              <a:rPr lang="fr-FR" sz="2800" b="1" dirty="0">
                <a:solidFill>
                  <a:schemeClr val="accent1"/>
                </a:solidFill>
              </a:rPr>
              <a:t>Autres termes : </a:t>
            </a:r>
          </a:p>
        </p:txBody>
      </p:sp>
      <p:sp>
        <p:nvSpPr>
          <p:cNvPr id="2" name="ZoneTexte 1">
            <a:extLst>
              <a:ext uri="{FF2B5EF4-FFF2-40B4-BE49-F238E27FC236}">
                <a16:creationId xmlns:a16="http://schemas.microsoft.com/office/drawing/2014/main" id="{558707BD-A486-CF40-5E6F-FE541F8FD9EE}"/>
              </a:ext>
            </a:extLst>
          </p:cNvPr>
          <p:cNvSpPr txBox="1"/>
          <p:nvPr/>
        </p:nvSpPr>
        <p:spPr>
          <a:xfrm>
            <a:off x="284837" y="1594488"/>
            <a:ext cx="10493653" cy="4154984"/>
          </a:xfrm>
          <a:prstGeom prst="rect">
            <a:avLst/>
          </a:prstGeom>
          <a:noFill/>
        </p:spPr>
        <p:txBody>
          <a:bodyPr wrap="square" rtlCol="0">
            <a:spAutoFit/>
          </a:bodyPr>
          <a:lstStyle/>
          <a:p>
            <a:pPr marL="285750" indent="-285750">
              <a:buFont typeface="Arial" panose="020B0604020202020204" pitchFamily="34" charset="0"/>
              <a:buChar char="•"/>
            </a:pPr>
            <a:r>
              <a:rPr lang="fr-FR" sz="2400" dirty="0"/>
              <a:t>Racisme/hostilité envers les musulmans</a:t>
            </a:r>
          </a:p>
          <a:p>
            <a:endParaRPr lang="fr-FR" sz="2400" dirty="0"/>
          </a:p>
          <a:p>
            <a:pPr marL="285750" indent="-285750">
              <a:buFont typeface="Arial" panose="020B0604020202020204" pitchFamily="34" charset="0"/>
              <a:buChar char="•"/>
            </a:pPr>
            <a:r>
              <a:rPr lang="fr-FR" sz="2400" dirty="0"/>
              <a:t>Racisme </a:t>
            </a:r>
            <a:r>
              <a:rPr lang="fr-FR" sz="2400" dirty="0" err="1"/>
              <a:t>anti-Noirs</a:t>
            </a:r>
            <a:endParaRPr lang="fr-FR" sz="2400" dirty="0"/>
          </a:p>
          <a:p>
            <a:endParaRPr lang="fr-FR" sz="2400" dirty="0"/>
          </a:p>
          <a:p>
            <a:pPr marL="285750" indent="-285750">
              <a:buFont typeface="Arial" panose="020B0604020202020204" pitchFamily="34" charset="0"/>
              <a:buChar char="•"/>
            </a:pPr>
            <a:r>
              <a:rPr lang="fr-FR" sz="2400" dirty="0"/>
              <a:t>Antitsiganisme</a:t>
            </a:r>
          </a:p>
          <a:p>
            <a:endParaRPr lang="fr-FR" sz="2400" dirty="0"/>
          </a:p>
          <a:p>
            <a:pPr marL="285750" indent="-285750">
              <a:buFont typeface="Arial" panose="020B0604020202020204" pitchFamily="34" charset="0"/>
              <a:buChar char="•"/>
            </a:pPr>
            <a:r>
              <a:rPr lang="fr-FR" sz="2400" dirty="0"/>
              <a:t>Racisme envers les </a:t>
            </a:r>
            <a:r>
              <a:rPr lang="fr-FR" sz="2400" dirty="0" err="1"/>
              <a:t>Yéniches</a:t>
            </a:r>
            <a:r>
              <a:rPr lang="fr-FR" sz="2400" dirty="0"/>
              <a:t>, Manouches et Roms</a:t>
            </a:r>
          </a:p>
          <a:p>
            <a:endParaRPr lang="fr-FR" sz="2400" dirty="0"/>
          </a:p>
          <a:p>
            <a:pPr marL="285750" indent="-285750">
              <a:buFont typeface="Arial" panose="020B0604020202020204" pitchFamily="34" charset="0"/>
              <a:buChar char="•"/>
            </a:pPr>
            <a:r>
              <a:rPr lang="fr-FR" sz="2400" dirty="0"/>
              <a:t>Racialisation / </a:t>
            </a:r>
            <a:r>
              <a:rPr lang="fr-FR" sz="2400" i="1" dirty="0"/>
              <a:t>Race</a:t>
            </a:r>
          </a:p>
          <a:p>
            <a:endParaRPr lang="fr-FR" sz="2400" i="1" dirty="0"/>
          </a:p>
          <a:p>
            <a:pPr marL="285750" indent="-285750">
              <a:buFont typeface="Arial" panose="020B0604020202020204" pitchFamily="34" charset="0"/>
              <a:buChar char="•"/>
            </a:pPr>
            <a:r>
              <a:rPr lang="fr-FR" sz="2400" dirty="0"/>
              <a:t>Intolérance</a:t>
            </a:r>
          </a:p>
        </p:txBody>
      </p:sp>
    </p:spTree>
    <p:extLst>
      <p:ext uri="{BB962C8B-B14F-4D97-AF65-F5344CB8AC3E}">
        <p14:creationId xmlns:p14="http://schemas.microsoft.com/office/powerpoint/2010/main" val="11808906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74A94F3D-B6F6-C9BF-05D7-356C60A13992}"/>
              </a:ext>
            </a:extLst>
          </p:cNvPr>
          <p:cNvPicPr>
            <a:picLocks noChangeAspect="1"/>
          </p:cNvPicPr>
          <p:nvPr/>
        </p:nvPicPr>
        <p:blipFill>
          <a:blip r:embed="rId3"/>
          <a:stretch>
            <a:fillRect/>
          </a:stretch>
        </p:blipFill>
        <p:spPr>
          <a:xfrm rot="20905630">
            <a:off x="483922" y="1373932"/>
            <a:ext cx="4188507" cy="1246245"/>
          </a:xfrm>
          <a:prstGeom prst="rect">
            <a:avLst/>
          </a:prstGeom>
        </p:spPr>
      </p:pic>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3. Cadre juridique</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13" name="Image 12">
            <a:extLst>
              <a:ext uri="{FF2B5EF4-FFF2-40B4-BE49-F238E27FC236}">
                <a16:creationId xmlns:a16="http://schemas.microsoft.com/office/drawing/2014/main" id="{B6B564B4-C868-3490-F36C-BFF7F9C67D60}"/>
              </a:ext>
            </a:extLst>
          </p:cNvPr>
          <p:cNvPicPr>
            <a:picLocks noChangeAspect="1"/>
          </p:cNvPicPr>
          <p:nvPr/>
        </p:nvPicPr>
        <p:blipFill>
          <a:blip r:embed="rId4"/>
          <a:stretch>
            <a:fillRect/>
          </a:stretch>
        </p:blipFill>
        <p:spPr>
          <a:xfrm>
            <a:off x="1970534" y="2154848"/>
            <a:ext cx="9113749" cy="1675508"/>
          </a:xfrm>
          <a:prstGeom prst="rect">
            <a:avLst/>
          </a:prstGeom>
          <a:ln>
            <a:noFill/>
          </a:ln>
        </p:spPr>
      </p:pic>
      <p:pic>
        <p:nvPicPr>
          <p:cNvPr id="15" name="Image 14">
            <a:extLst>
              <a:ext uri="{FF2B5EF4-FFF2-40B4-BE49-F238E27FC236}">
                <a16:creationId xmlns:a16="http://schemas.microsoft.com/office/drawing/2014/main" id="{7D0EE677-00A1-B9CE-6BCE-71A9C27A639B}"/>
              </a:ext>
            </a:extLst>
          </p:cNvPr>
          <p:cNvPicPr>
            <a:picLocks noChangeAspect="1"/>
          </p:cNvPicPr>
          <p:nvPr/>
        </p:nvPicPr>
        <p:blipFill>
          <a:blip r:embed="rId5"/>
          <a:stretch>
            <a:fillRect/>
          </a:stretch>
        </p:blipFill>
        <p:spPr>
          <a:xfrm>
            <a:off x="1970534" y="3510420"/>
            <a:ext cx="8250932" cy="2241148"/>
          </a:xfrm>
          <a:prstGeom prst="rect">
            <a:avLst/>
          </a:prstGeom>
          <a:ln>
            <a:noFill/>
          </a:ln>
        </p:spPr>
      </p:pic>
      <p:cxnSp>
        <p:nvCxnSpPr>
          <p:cNvPr id="20" name="Connecteur droit 19">
            <a:extLst>
              <a:ext uri="{FF2B5EF4-FFF2-40B4-BE49-F238E27FC236}">
                <a16:creationId xmlns:a16="http://schemas.microsoft.com/office/drawing/2014/main" id="{BE370EB5-98A1-154F-F801-144871B502BB}"/>
              </a:ext>
            </a:extLst>
          </p:cNvPr>
          <p:cNvCxnSpPr>
            <a:cxnSpLocks/>
          </p:cNvCxnSpPr>
          <p:nvPr/>
        </p:nvCxnSpPr>
        <p:spPr>
          <a:xfrm>
            <a:off x="2146852" y="2971801"/>
            <a:ext cx="0" cy="1234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319BFC14-B567-FD40-FA6D-A0C183BE9CCD}"/>
              </a:ext>
            </a:extLst>
          </p:cNvPr>
          <p:cNvCxnSpPr>
            <a:cxnSpLocks/>
          </p:cNvCxnSpPr>
          <p:nvPr/>
        </p:nvCxnSpPr>
        <p:spPr>
          <a:xfrm>
            <a:off x="10107516" y="2971801"/>
            <a:ext cx="0" cy="1234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75F2727-F49F-89AF-8159-C9C081824D09}"/>
              </a:ext>
            </a:extLst>
          </p:cNvPr>
          <p:cNvCxnSpPr>
            <a:cxnSpLocks/>
          </p:cNvCxnSpPr>
          <p:nvPr/>
        </p:nvCxnSpPr>
        <p:spPr>
          <a:xfrm>
            <a:off x="2146851" y="2971801"/>
            <a:ext cx="7960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1F5D98CE-A6DE-EFF3-1772-197B9D2F34DA}"/>
              </a:ext>
            </a:extLst>
          </p:cNvPr>
          <p:cNvCxnSpPr>
            <a:cxnSpLocks/>
          </p:cNvCxnSpPr>
          <p:nvPr/>
        </p:nvCxnSpPr>
        <p:spPr>
          <a:xfrm>
            <a:off x="2146851" y="4206050"/>
            <a:ext cx="79606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1234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3. Cadre juridique</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3" name="Image 2">
            <a:extLst>
              <a:ext uri="{FF2B5EF4-FFF2-40B4-BE49-F238E27FC236}">
                <a16:creationId xmlns:a16="http://schemas.microsoft.com/office/drawing/2014/main" id="{D911D3D2-503E-F530-047B-1745BAF613FA}"/>
              </a:ext>
            </a:extLst>
          </p:cNvPr>
          <p:cNvPicPr>
            <a:picLocks noChangeAspect="1"/>
          </p:cNvPicPr>
          <p:nvPr/>
        </p:nvPicPr>
        <p:blipFill>
          <a:blip r:embed="rId3"/>
          <a:stretch>
            <a:fillRect/>
          </a:stretch>
        </p:blipFill>
        <p:spPr>
          <a:xfrm rot="21357676">
            <a:off x="67553" y="3356915"/>
            <a:ext cx="4229791" cy="2067429"/>
          </a:xfrm>
          <a:prstGeom prst="rect">
            <a:avLst/>
          </a:prstGeom>
        </p:spPr>
      </p:pic>
      <p:pic>
        <p:nvPicPr>
          <p:cNvPr id="7" name="Image 6">
            <a:extLst>
              <a:ext uri="{FF2B5EF4-FFF2-40B4-BE49-F238E27FC236}">
                <a16:creationId xmlns:a16="http://schemas.microsoft.com/office/drawing/2014/main" id="{7F0DF3FD-B7DF-F32B-DA3B-FFAC6D58F559}"/>
              </a:ext>
            </a:extLst>
          </p:cNvPr>
          <p:cNvPicPr>
            <a:picLocks noChangeAspect="1"/>
          </p:cNvPicPr>
          <p:nvPr/>
        </p:nvPicPr>
        <p:blipFill>
          <a:blip r:embed="rId4"/>
          <a:stretch>
            <a:fillRect/>
          </a:stretch>
        </p:blipFill>
        <p:spPr>
          <a:xfrm>
            <a:off x="-3352" y="5149447"/>
            <a:ext cx="6099352" cy="1708553"/>
          </a:xfrm>
          <a:prstGeom prst="rect">
            <a:avLst/>
          </a:prstGeom>
          <a:ln>
            <a:solidFill>
              <a:schemeClr val="accent1"/>
            </a:solidFill>
          </a:ln>
        </p:spPr>
      </p:pic>
      <p:pic>
        <p:nvPicPr>
          <p:cNvPr id="12" name="Image 11">
            <a:extLst>
              <a:ext uri="{FF2B5EF4-FFF2-40B4-BE49-F238E27FC236}">
                <a16:creationId xmlns:a16="http://schemas.microsoft.com/office/drawing/2014/main" id="{308647BC-760B-F73D-6FDE-4B6500BD6B8F}"/>
              </a:ext>
            </a:extLst>
          </p:cNvPr>
          <p:cNvPicPr>
            <a:picLocks noChangeAspect="1"/>
          </p:cNvPicPr>
          <p:nvPr/>
        </p:nvPicPr>
        <p:blipFill>
          <a:blip r:embed="rId5"/>
          <a:stretch>
            <a:fillRect/>
          </a:stretch>
        </p:blipFill>
        <p:spPr>
          <a:xfrm rot="569701">
            <a:off x="6942451" y="495232"/>
            <a:ext cx="4204632" cy="1948488"/>
          </a:xfrm>
          <a:prstGeom prst="rect">
            <a:avLst/>
          </a:prstGeom>
        </p:spPr>
      </p:pic>
      <p:pic>
        <p:nvPicPr>
          <p:cNvPr id="10" name="Image 9">
            <a:extLst>
              <a:ext uri="{FF2B5EF4-FFF2-40B4-BE49-F238E27FC236}">
                <a16:creationId xmlns:a16="http://schemas.microsoft.com/office/drawing/2014/main" id="{88CDB2DC-FD59-D69D-CB72-B950A09D486A}"/>
              </a:ext>
            </a:extLst>
          </p:cNvPr>
          <p:cNvPicPr>
            <a:picLocks noChangeAspect="1"/>
          </p:cNvPicPr>
          <p:nvPr/>
        </p:nvPicPr>
        <p:blipFill>
          <a:blip r:embed="rId6"/>
          <a:stretch>
            <a:fillRect/>
          </a:stretch>
        </p:blipFill>
        <p:spPr>
          <a:xfrm>
            <a:off x="4331250" y="2319300"/>
            <a:ext cx="7772400" cy="1686137"/>
          </a:xfrm>
          <a:prstGeom prst="rect">
            <a:avLst/>
          </a:prstGeom>
          <a:ln>
            <a:solidFill>
              <a:schemeClr val="accent1"/>
            </a:solidFill>
          </a:ln>
        </p:spPr>
      </p:pic>
      <p:sp>
        <p:nvSpPr>
          <p:cNvPr id="14" name="ZoneTexte 13">
            <a:extLst>
              <a:ext uri="{FF2B5EF4-FFF2-40B4-BE49-F238E27FC236}">
                <a16:creationId xmlns:a16="http://schemas.microsoft.com/office/drawing/2014/main" id="{5A14457C-5926-1097-64F3-01956B1599AD}"/>
              </a:ext>
            </a:extLst>
          </p:cNvPr>
          <p:cNvSpPr txBox="1"/>
          <p:nvPr/>
        </p:nvSpPr>
        <p:spPr>
          <a:xfrm>
            <a:off x="4957622" y="4062989"/>
            <a:ext cx="7146027" cy="461665"/>
          </a:xfrm>
          <a:prstGeom prst="rect">
            <a:avLst/>
          </a:prstGeom>
          <a:noFill/>
        </p:spPr>
        <p:txBody>
          <a:bodyPr wrap="square" rtlCol="0">
            <a:spAutoFit/>
          </a:bodyPr>
          <a:lstStyle/>
          <a:p>
            <a:r>
              <a:rPr lang="fr-FR" sz="2400" b="1" dirty="0">
                <a:solidFill>
                  <a:schemeClr val="accent1"/>
                </a:solidFill>
              </a:rPr>
              <a:t>Attention: la Suisse n’a pas signé le Protocole n° 12</a:t>
            </a:r>
          </a:p>
        </p:txBody>
      </p:sp>
      <p:sp>
        <p:nvSpPr>
          <p:cNvPr id="23" name="Rectangle 22">
            <a:extLst>
              <a:ext uri="{FF2B5EF4-FFF2-40B4-BE49-F238E27FC236}">
                <a16:creationId xmlns:a16="http://schemas.microsoft.com/office/drawing/2014/main" id="{5BC93F4D-18AD-D309-B074-BFD0007045A3}"/>
              </a:ext>
            </a:extLst>
          </p:cNvPr>
          <p:cNvSpPr/>
          <p:nvPr/>
        </p:nvSpPr>
        <p:spPr>
          <a:xfrm>
            <a:off x="6810539" y="6523734"/>
            <a:ext cx="3267739" cy="230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80994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3" name="Image 2">
            <a:extLst>
              <a:ext uri="{FF2B5EF4-FFF2-40B4-BE49-F238E27FC236}">
                <a16:creationId xmlns:a16="http://schemas.microsoft.com/office/drawing/2014/main" id="{CB26DAA6-72E4-10C9-BFD9-1741D4A93146}"/>
              </a:ext>
            </a:extLst>
          </p:cNvPr>
          <p:cNvPicPr>
            <a:picLocks noChangeAspect="1"/>
          </p:cNvPicPr>
          <p:nvPr/>
        </p:nvPicPr>
        <p:blipFill>
          <a:blip r:embed="rId3"/>
          <a:stretch>
            <a:fillRect/>
          </a:stretch>
        </p:blipFill>
        <p:spPr>
          <a:xfrm rot="20832458">
            <a:off x="742239" y="918830"/>
            <a:ext cx="5801089" cy="1891409"/>
          </a:xfrm>
          <a:prstGeom prst="rect">
            <a:avLst/>
          </a:prstGeom>
        </p:spPr>
      </p:pic>
      <p:pic>
        <p:nvPicPr>
          <p:cNvPr id="7" name="Image 6">
            <a:extLst>
              <a:ext uri="{FF2B5EF4-FFF2-40B4-BE49-F238E27FC236}">
                <a16:creationId xmlns:a16="http://schemas.microsoft.com/office/drawing/2014/main" id="{6DD5CF77-157E-F8F5-F90A-0D2E5A225C9F}"/>
              </a:ext>
            </a:extLst>
          </p:cNvPr>
          <p:cNvPicPr>
            <a:picLocks noChangeAspect="1"/>
          </p:cNvPicPr>
          <p:nvPr/>
        </p:nvPicPr>
        <p:blipFill>
          <a:blip r:embed="rId4"/>
          <a:stretch>
            <a:fillRect/>
          </a:stretch>
        </p:blipFill>
        <p:spPr>
          <a:xfrm>
            <a:off x="2986575" y="2777127"/>
            <a:ext cx="8600588" cy="2642270"/>
          </a:xfrm>
          <a:prstGeom prst="rect">
            <a:avLst/>
          </a:prstGeom>
          <a:ln>
            <a:solidFill>
              <a:schemeClr val="accent1"/>
            </a:solidFill>
          </a:ln>
        </p:spPr>
      </p:pic>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3. Cadre juridique</a:t>
            </a:r>
            <a:endParaRPr lang="fr-FR" sz="3200" dirty="0"/>
          </a:p>
        </p:txBody>
      </p:sp>
      <p:sp>
        <p:nvSpPr>
          <p:cNvPr id="9" name="ZoneTexte 8">
            <a:extLst>
              <a:ext uri="{FF2B5EF4-FFF2-40B4-BE49-F238E27FC236}">
                <a16:creationId xmlns:a16="http://schemas.microsoft.com/office/drawing/2014/main" id="{BD207681-E358-B4B9-C465-CD2CE6111C4C}"/>
              </a:ext>
            </a:extLst>
          </p:cNvPr>
          <p:cNvSpPr txBox="1"/>
          <p:nvPr/>
        </p:nvSpPr>
        <p:spPr>
          <a:xfrm>
            <a:off x="3362783" y="5613568"/>
            <a:ext cx="8224380" cy="954107"/>
          </a:xfrm>
          <a:prstGeom prst="rect">
            <a:avLst/>
          </a:prstGeom>
          <a:noFill/>
        </p:spPr>
        <p:txBody>
          <a:bodyPr wrap="square" rtlCol="0">
            <a:spAutoFit/>
          </a:bodyPr>
          <a:lstStyle/>
          <a:p>
            <a:r>
              <a:rPr lang="fr-FR" sz="3600" b="1" dirty="0">
                <a:solidFill>
                  <a:schemeClr val="accent1"/>
                </a:solidFill>
              </a:rPr>
              <a:t>Xénophobie</a:t>
            </a:r>
          </a:p>
          <a:p>
            <a:r>
              <a:rPr lang="fr-FR" sz="2000" dirty="0">
                <a:solidFill>
                  <a:schemeClr val="accent1"/>
                </a:solidFill>
              </a:rPr>
              <a:t>Refus généralisé de tout ce qui est « autre » (</a:t>
            </a:r>
            <a:r>
              <a:rPr lang="fr-FR" sz="2000" dirty="0" err="1">
                <a:solidFill>
                  <a:schemeClr val="accent1"/>
                </a:solidFill>
              </a:rPr>
              <a:t>altérisation</a:t>
            </a:r>
            <a:r>
              <a:rPr lang="fr-FR" sz="2000" dirty="0">
                <a:solidFill>
                  <a:schemeClr val="accent1"/>
                </a:solidFill>
              </a:rPr>
              <a:t>, « </a:t>
            </a:r>
            <a:r>
              <a:rPr lang="fr-FR" sz="2000" i="1" dirty="0" err="1">
                <a:solidFill>
                  <a:schemeClr val="accent1"/>
                </a:solidFill>
              </a:rPr>
              <a:t>othering</a:t>
            </a:r>
            <a:r>
              <a:rPr lang="fr-FR" sz="2000" i="1" dirty="0">
                <a:solidFill>
                  <a:schemeClr val="accent1"/>
                </a:solidFill>
              </a:rPr>
              <a:t> </a:t>
            </a:r>
            <a:r>
              <a:rPr lang="fr-FR" sz="2000" dirty="0">
                <a:solidFill>
                  <a:schemeClr val="accent1"/>
                </a:solidFill>
              </a:rPr>
              <a:t>») </a:t>
            </a:r>
          </a:p>
        </p:txBody>
      </p:sp>
      <p:sp>
        <p:nvSpPr>
          <p:cNvPr id="23" name="Virage 22">
            <a:extLst>
              <a:ext uri="{FF2B5EF4-FFF2-40B4-BE49-F238E27FC236}">
                <a16:creationId xmlns:a16="http://schemas.microsoft.com/office/drawing/2014/main" id="{DF8FC89E-6F52-83A0-7105-D440E1F62DA1}"/>
              </a:ext>
            </a:extLst>
          </p:cNvPr>
          <p:cNvSpPr/>
          <p:nvPr/>
        </p:nvSpPr>
        <p:spPr>
          <a:xfrm rot="3757804" flipV="1">
            <a:off x="2566117" y="5127953"/>
            <a:ext cx="1026477" cy="398234"/>
          </a:xfrm>
          <a:prstGeom prst="bentArrow">
            <a:avLst>
              <a:gd name="adj1" fmla="val 25000"/>
              <a:gd name="adj2" fmla="val 26368"/>
              <a:gd name="adj3" fmla="val 50000"/>
              <a:gd name="adj4" fmla="val 226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ZoneTexte 23">
            <a:extLst>
              <a:ext uri="{FF2B5EF4-FFF2-40B4-BE49-F238E27FC236}">
                <a16:creationId xmlns:a16="http://schemas.microsoft.com/office/drawing/2014/main" id="{20C94F32-8DC1-B446-F926-8F571B162734}"/>
              </a:ext>
            </a:extLst>
          </p:cNvPr>
          <p:cNvSpPr txBox="1"/>
          <p:nvPr/>
        </p:nvSpPr>
        <p:spPr>
          <a:xfrm>
            <a:off x="2528888" y="5272088"/>
            <a:ext cx="397866" cy="646331"/>
          </a:xfrm>
          <a:prstGeom prst="rect">
            <a:avLst/>
          </a:prstGeom>
          <a:noFill/>
        </p:spPr>
        <p:txBody>
          <a:bodyPr wrap="none" rtlCol="0">
            <a:spAutoFit/>
          </a:bodyPr>
          <a:lstStyle/>
          <a:p>
            <a:r>
              <a:rPr lang="fr-FR" sz="3600" b="1" dirty="0">
                <a:solidFill>
                  <a:schemeClr val="accent1"/>
                </a:solidFill>
              </a:rPr>
              <a:t>?</a:t>
            </a:r>
          </a:p>
        </p:txBody>
      </p:sp>
      <p:cxnSp>
        <p:nvCxnSpPr>
          <p:cNvPr id="2" name="Connecteur droit 1">
            <a:extLst>
              <a:ext uri="{FF2B5EF4-FFF2-40B4-BE49-F238E27FC236}">
                <a16:creationId xmlns:a16="http://schemas.microsoft.com/office/drawing/2014/main" id="{B7A1BD42-9465-E452-91D8-D439A2DF997C}"/>
              </a:ext>
            </a:extLst>
          </p:cNvPr>
          <p:cNvCxnSpPr>
            <a:cxnSpLocks/>
          </p:cNvCxnSpPr>
          <p:nvPr/>
        </p:nvCxnSpPr>
        <p:spPr>
          <a:xfrm>
            <a:off x="7941935" y="3539683"/>
            <a:ext cx="2047017"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3560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3. Cadre juridique</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3" name="Rectangle 22">
            <a:extLst>
              <a:ext uri="{FF2B5EF4-FFF2-40B4-BE49-F238E27FC236}">
                <a16:creationId xmlns:a16="http://schemas.microsoft.com/office/drawing/2014/main" id="{5BC93F4D-18AD-D309-B074-BFD0007045A3}"/>
              </a:ext>
            </a:extLst>
          </p:cNvPr>
          <p:cNvSpPr/>
          <p:nvPr/>
        </p:nvSpPr>
        <p:spPr>
          <a:xfrm>
            <a:off x="6810539" y="6523734"/>
            <a:ext cx="3267739" cy="230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BA6756F4-B713-4CD0-D648-964D0A0D461B}"/>
              </a:ext>
            </a:extLst>
          </p:cNvPr>
          <p:cNvPicPr>
            <a:picLocks noChangeAspect="1"/>
          </p:cNvPicPr>
          <p:nvPr/>
        </p:nvPicPr>
        <p:blipFill>
          <a:blip r:embed="rId3"/>
          <a:stretch>
            <a:fillRect/>
          </a:stretch>
        </p:blipFill>
        <p:spPr>
          <a:xfrm rot="311553">
            <a:off x="4324350" y="1247291"/>
            <a:ext cx="4068849" cy="1316156"/>
          </a:xfrm>
          <a:prstGeom prst="rect">
            <a:avLst/>
          </a:prstGeom>
        </p:spPr>
      </p:pic>
      <p:pic>
        <p:nvPicPr>
          <p:cNvPr id="4" name="Image 3">
            <a:extLst>
              <a:ext uri="{FF2B5EF4-FFF2-40B4-BE49-F238E27FC236}">
                <a16:creationId xmlns:a16="http://schemas.microsoft.com/office/drawing/2014/main" id="{70F9F342-1B98-6D31-54D7-5410A9FD272A}"/>
              </a:ext>
            </a:extLst>
          </p:cNvPr>
          <p:cNvPicPr>
            <a:picLocks noChangeAspect="1"/>
          </p:cNvPicPr>
          <p:nvPr/>
        </p:nvPicPr>
        <p:blipFill>
          <a:blip r:embed="rId4"/>
          <a:stretch>
            <a:fillRect/>
          </a:stretch>
        </p:blipFill>
        <p:spPr>
          <a:xfrm>
            <a:off x="738415" y="2572954"/>
            <a:ext cx="7772400" cy="3003529"/>
          </a:xfrm>
          <a:prstGeom prst="rect">
            <a:avLst/>
          </a:prstGeom>
          <a:ln>
            <a:solidFill>
              <a:schemeClr val="accent1"/>
            </a:solidFill>
          </a:ln>
        </p:spPr>
      </p:pic>
      <p:cxnSp>
        <p:nvCxnSpPr>
          <p:cNvPr id="2" name="Connecteur droit 1">
            <a:extLst>
              <a:ext uri="{FF2B5EF4-FFF2-40B4-BE49-F238E27FC236}">
                <a16:creationId xmlns:a16="http://schemas.microsoft.com/office/drawing/2014/main" id="{D6304E2B-80D1-CAB4-4D96-AE1BBE473D90}"/>
              </a:ext>
            </a:extLst>
          </p:cNvPr>
          <p:cNvCxnSpPr>
            <a:cxnSpLocks/>
          </p:cNvCxnSpPr>
          <p:nvPr/>
        </p:nvCxnSpPr>
        <p:spPr>
          <a:xfrm>
            <a:off x="4998107" y="3331339"/>
            <a:ext cx="893407"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7" name="Connecteur droit 6">
            <a:extLst>
              <a:ext uri="{FF2B5EF4-FFF2-40B4-BE49-F238E27FC236}">
                <a16:creationId xmlns:a16="http://schemas.microsoft.com/office/drawing/2014/main" id="{161086B1-582F-50E1-75F6-241B57BFA982}"/>
              </a:ext>
            </a:extLst>
          </p:cNvPr>
          <p:cNvCxnSpPr>
            <a:cxnSpLocks/>
          </p:cNvCxnSpPr>
          <p:nvPr/>
        </p:nvCxnSpPr>
        <p:spPr>
          <a:xfrm>
            <a:off x="6333053" y="3331339"/>
            <a:ext cx="1919696"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F39DEA37-F5FC-5558-7D98-1BC0FAB4B397}"/>
              </a:ext>
            </a:extLst>
          </p:cNvPr>
          <p:cNvCxnSpPr>
            <a:cxnSpLocks/>
          </p:cNvCxnSpPr>
          <p:nvPr/>
        </p:nvCxnSpPr>
        <p:spPr>
          <a:xfrm>
            <a:off x="4284004" y="3805901"/>
            <a:ext cx="3968745"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EB737EFF-B80C-0E59-6A32-E522236F549C}"/>
              </a:ext>
            </a:extLst>
          </p:cNvPr>
          <p:cNvCxnSpPr>
            <a:cxnSpLocks/>
          </p:cNvCxnSpPr>
          <p:nvPr/>
        </p:nvCxnSpPr>
        <p:spPr>
          <a:xfrm>
            <a:off x="4463308" y="4639278"/>
            <a:ext cx="1869745"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9900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652593"/>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8" y="141079"/>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3. Cadre juridique</a:t>
            </a:r>
            <a:endParaRPr lang="fr-FR" sz="3200" dirty="0"/>
          </a:p>
        </p:txBody>
      </p:sp>
      <p:sp>
        <p:nvSpPr>
          <p:cNvPr id="2" name="ZoneTexte 1">
            <a:extLst>
              <a:ext uri="{FF2B5EF4-FFF2-40B4-BE49-F238E27FC236}">
                <a16:creationId xmlns:a16="http://schemas.microsoft.com/office/drawing/2014/main" id="{704C371C-5F10-D8B7-7FEE-7A47C32165A2}"/>
              </a:ext>
            </a:extLst>
          </p:cNvPr>
          <p:cNvSpPr txBox="1"/>
          <p:nvPr/>
        </p:nvSpPr>
        <p:spPr>
          <a:xfrm>
            <a:off x="422910" y="1238995"/>
            <a:ext cx="2606804" cy="369332"/>
          </a:xfrm>
          <a:prstGeom prst="rect">
            <a:avLst/>
          </a:prstGeom>
          <a:noFill/>
        </p:spPr>
        <p:txBody>
          <a:bodyPr wrap="none" rtlCol="0">
            <a:spAutoFit/>
          </a:bodyPr>
          <a:lstStyle/>
          <a:p>
            <a:r>
              <a:rPr lang="fr-FR" b="1" dirty="0">
                <a:solidFill>
                  <a:schemeClr val="accent1"/>
                </a:solidFill>
              </a:rPr>
              <a:t>Article 261bis Code pénal</a:t>
            </a:r>
          </a:p>
        </p:txBody>
      </p:sp>
      <p:pic>
        <p:nvPicPr>
          <p:cNvPr id="12" name="Image 11">
            <a:extLst>
              <a:ext uri="{FF2B5EF4-FFF2-40B4-BE49-F238E27FC236}">
                <a16:creationId xmlns:a16="http://schemas.microsoft.com/office/drawing/2014/main" id="{A9FF87A1-C11B-481F-9E2E-ACFBB4C04549}"/>
              </a:ext>
            </a:extLst>
          </p:cNvPr>
          <p:cNvPicPr>
            <a:picLocks noChangeAspect="1"/>
          </p:cNvPicPr>
          <p:nvPr/>
        </p:nvPicPr>
        <p:blipFill>
          <a:blip r:embed="rId3"/>
          <a:stretch>
            <a:fillRect/>
          </a:stretch>
        </p:blipFill>
        <p:spPr>
          <a:xfrm>
            <a:off x="2092588" y="1639314"/>
            <a:ext cx="6484660" cy="4701033"/>
          </a:xfrm>
          <a:prstGeom prst="rect">
            <a:avLst/>
          </a:prstGeom>
          <a:ln>
            <a:solidFill>
              <a:schemeClr val="accent1"/>
            </a:solidFill>
          </a:ln>
        </p:spPr>
      </p:pic>
      <p:pic>
        <p:nvPicPr>
          <p:cNvPr id="10" name="Image 9">
            <a:extLst>
              <a:ext uri="{FF2B5EF4-FFF2-40B4-BE49-F238E27FC236}">
                <a16:creationId xmlns:a16="http://schemas.microsoft.com/office/drawing/2014/main" id="{3F4A2FD8-518C-1DF1-A63F-73DD8211E1B2}"/>
              </a:ext>
            </a:extLst>
          </p:cNvPr>
          <p:cNvPicPr>
            <a:picLocks noChangeAspect="1"/>
          </p:cNvPicPr>
          <p:nvPr/>
        </p:nvPicPr>
        <p:blipFill>
          <a:blip r:embed="rId4"/>
          <a:stretch>
            <a:fillRect/>
          </a:stretch>
        </p:blipFill>
        <p:spPr>
          <a:xfrm rot="537229">
            <a:off x="6292961" y="993408"/>
            <a:ext cx="3771900" cy="1066800"/>
          </a:xfrm>
          <a:prstGeom prst="rect">
            <a:avLst/>
          </a:prstGeom>
        </p:spPr>
      </p:pic>
      <p:cxnSp>
        <p:nvCxnSpPr>
          <p:cNvPr id="14" name="Connecteur droit 13">
            <a:extLst>
              <a:ext uri="{FF2B5EF4-FFF2-40B4-BE49-F238E27FC236}">
                <a16:creationId xmlns:a16="http://schemas.microsoft.com/office/drawing/2014/main" id="{BED4E5CD-6B69-F991-601C-DCACBA57FF15}"/>
              </a:ext>
            </a:extLst>
          </p:cNvPr>
          <p:cNvCxnSpPr>
            <a:cxnSpLocks/>
          </p:cNvCxnSpPr>
          <p:nvPr/>
        </p:nvCxnSpPr>
        <p:spPr>
          <a:xfrm>
            <a:off x="3188970" y="3863340"/>
            <a:ext cx="0" cy="122301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150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206382"/>
            <a:ext cx="10860066" cy="861774"/>
          </a:xfrm>
          <a:prstGeom prst="rect">
            <a:avLst/>
          </a:prstGeom>
          <a:noFill/>
        </p:spPr>
        <p:txBody>
          <a:bodyPr wrap="square" rtlCol="0">
            <a:spAutoFit/>
          </a:bodyPr>
          <a:lstStyle/>
          <a:p>
            <a:r>
              <a:rPr lang="fr-FR" altLang="fr-FR" sz="3200" b="1" dirty="0">
                <a:solidFill>
                  <a:schemeClr val="accent1"/>
                </a:solidFill>
                <a:ea typeface="ＭＳ Ｐゴシック" panose="020B0600070205080204" pitchFamily="34" charset="-128"/>
              </a:rPr>
              <a:t>1. </a:t>
            </a:r>
            <a:r>
              <a:rPr lang="fr-FR" altLang="fr-FR" sz="3200" b="1" dirty="0">
                <a:solidFill>
                  <a:schemeClr val="accent1"/>
                </a:solidFill>
                <a:ea typeface="ＭＳ Ｐゴシック" panose="020B0600070205080204" pitchFamily="34" charset="-128"/>
                <a:cs typeface="Arial" panose="020B0604020202020204" pitchFamily="34" charset="0"/>
              </a:rPr>
              <a:t>Contexte et chiffres</a:t>
            </a:r>
            <a:endParaRPr lang="fr-FR" altLang="fr-FR" sz="3200" b="1" dirty="0">
              <a:solidFill>
                <a:schemeClr val="accent1"/>
              </a:solidFill>
              <a:ea typeface="ＭＳ Ｐゴシック" panose="020B0600070205080204" pitchFamily="34" charset="-128"/>
            </a:endParaRPr>
          </a:p>
          <a:p>
            <a:endParaRPr lang="fr-FR"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3" name="Image 2">
            <a:extLst>
              <a:ext uri="{FF2B5EF4-FFF2-40B4-BE49-F238E27FC236}">
                <a16:creationId xmlns:a16="http://schemas.microsoft.com/office/drawing/2014/main" id="{9D10B117-73BB-944D-E615-BF47AD1A4863}"/>
              </a:ext>
            </a:extLst>
          </p:cNvPr>
          <p:cNvPicPr>
            <a:picLocks noChangeAspect="1"/>
          </p:cNvPicPr>
          <p:nvPr/>
        </p:nvPicPr>
        <p:blipFill>
          <a:blip r:embed="rId3"/>
          <a:stretch>
            <a:fillRect/>
          </a:stretch>
        </p:blipFill>
        <p:spPr>
          <a:xfrm>
            <a:off x="0" y="1242044"/>
            <a:ext cx="6164949" cy="4243779"/>
          </a:xfrm>
          <a:prstGeom prst="rect">
            <a:avLst/>
          </a:prstGeom>
        </p:spPr>
      </p:pic>
      <p:sp>
        <p:nvSpPr>
          <p:cNvPr id="4" name="ZoneTexte 3">
            <a:extLst>
              <a:ext uri="{FF2B5EF4-FFF2-40B4-BE49-F238E27FC236}">
                <a16:creationId xmlns:a16="http://schemas.microsoft.com/office/drawing/2014/main" id="{1C069C3D-80AA-2E7D-A1B2-456E3FE365B7}"/>
              </a:ext>
            </a:extLst>
          </p:cNvPr>
          <p:cNvSpPr txBox="1"/>
          <p:nvPr/>
        </p:nvSpPr>
        <p:spPr>
          <a:xfrm>
            <a:off x="4095345" y="5181557"/>
            <a:ext cx="1497526" cy="369332"/>
          </a:xfrm>
          <a:prstGeom prst="rect">
            <a:avLst/>
          </a:prstGeom>
          <a:noFill/>
        </p:spPr>
        <p:txBody>
          <a:bodyPr wrap="none" rtlCol="0">
            <a:spAutoFit/>
          </a:bodyPr>
          <a:lstStyle/>
          <a:p>
            <a:r>
              <a:rPr lang="fr-CH" dirty="0" err="1">
                <a:solidFill>
                  <a:srgbClr val="6B7280"/>
                </a:solidFill>
                <a:latin typeface="Font-Regular"/>
              </a:rPr>
              <a:t>VeS</a:t>
            </a:r>
            <a:r>
              <a:rPr lang="fr-CH" dirty="0">
                <a:solidFill>
                  <a:srgbClr val="6B7280"/>
                </a:solidFill>
                <a:latin typeface="Font-Regular"/>
              </a:rPr>
              <a:t>/OFS </a:t>
            </a:r>
            <a:r>
              <a:rPr lang="fr-CH" b="0" i="0" u="none" strike="noStrike" dirty="0">
                <a:solidFill>
                  <a:srgbClr val="6B7280"/>
                </a:solidFill>
                <a:effectLst/>
                <a:latin typeface="Font-Regular"/>
              </a:rPr>
              <a:t>2024</a:t>
            </a:r>
            <a:endParaRPr lang="fr-FR" dirty="0"/>
          </a:p>
        </p:txBody>
      </p:sp>
      <p:pic>
        <p:nvPicPr>
          <p:cNvPr id="10" name="Image 9">
            <a:extLst>
              <a:ext uri="{FF2B5EF4-FFF2-40B4-BE49-F238E27FC236}">
                <a16:creationId xmlns:a16="http://schemas.microsoft.com/office/drawing/2014/main" id="{4FD81C32-D599-18A9-F255-C63B38042202}"/>
              </a:ext>
            </a:extLst>
          </p:cNvPr>
          <p:cNvPicPr>
            <a:picLocks noChangeAspect="1"/>
          </p:cNvPicPr>
          <p:nvPr/>
        </p:nvPicPr>
        <p:blipFill>
          <a:blip r:embed="rId4"/>
          <a:stretch>
            <a:fillRect/>
          </a:stretch>
        </p:blipFill>
        <p:spPr>
          <a:xfrm>
            <a:off x="6164949" y="1081143"/>
            <a:ext cx="4608595" cy="4481123"/>
          </a:xfrm>
          <a:prstGeom prst="rect">
            <a:avLst/>
          </a:prstGeom>
        </p:spPr>
      </p:pic>
    </p:spTree>
    <p:extLst>
      <p:ext uri="{BB962C8B-B14F-4D97-AF65-F5344CB8AC3E}">
        <p14:creationId xmlns:p14="http://schemas.microsoft.com/office/powerpoint/2010/main" val="38624465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EBB195C-8807-D736-E7B7-0AB7CE2326AB}"/>
              </a:ext>
            </a:extLst>
          </p:cNvPr>
          <p:cNvPicPr>
            <a:picLocks noChangeAspect="1"/>
          </p:cNvPicPr>
          <p:nvPr/>
        </p:nvPicPr>
        <p:blipFill>
          <a:blip r:embed="rId3"/>
          <a:stretch>
            <a:fillRect/>
          </a:stretch>
        </p:blipFill>
        <p:spPr>
          <a:xfrm rot="924497">
            <a:off x="6540552" y="197703"/>
            <a:ext cx="4183658" cy="2814355"/>
          </a:xfrm>
          <a:prstGeom prst="rect">
            <a:avLst/>
          </a:prstGeom>
        </p:spPr>
      </p:pic>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652593"/>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9" y="113984"/>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3. Cadre juridique</a:t>
            </a:r>
            <a:endParaRPr lang="fr-FR" sz="3200" dirty="0"/>
          </a:p>
        </p:txBody>
      </p:sp>
      <p:sp>
        <p:nvSpPr>
          <p:cNvPr id="2" name="ZoneTexte 1">
            <a:extLst>
              <a:ext uri="{FF2B5EF4-FFF2-40B4-BE49-F238E27FC236}">
                <a16:creationId xmlns:a16="http://schemas.microsoft.com/office/drawing/2014/main" id="{704C371C-5F10-D8B7-7FEE-7A47C32165A2}"/>
              </a:ext>
            </a:extLst>
          </p:cNvPr>
          <p:cNvSpPr txBox="1"/>
          <p:nvPr/>
        </p:nvSpPr>
        <p:spPr>
          <a:xfrm>
            <a:off x="162838" y="856330"/>
            <a:ext cx="5035353" cy="1200329"/>
          </a:xfrm>
          <a:prstGeom prst="rect">
            <a:avLst/>
          </a:prstGeom>
          <a:noFill/>
        </p:spPr>
        <p:txBody>
          <a:bodyPr wrap="none" rtlCol="0">
            <a:spAutoFit/>
          </a:bodyPr>
          <a:lstStyle/>
          <a:p>
            <a:r>
              <a:rPr lang="fr-FR" sz="2400" b="1" dirty="0">
                <a:solidFill>
                  <a:schemeClr val="accent1"/>
                </a:solidFill>
              </a:rPr>
              <a:t>Principe d’une nouvelle norme pénale</a:t>
            </a:r>
          </a:p>
          <a:p>
            <a:r>
              <a:rPr lang="fr-FR" sz="2400" b="1" dirty="0">
                <a:solidFill>
                  <a:schemeClr val="accent1"/>
                </a:solidFill>
              </a:rPr>
              <a:t>interdisant la propagande raciste</a:t>
            </a:r>
          </a:p>
          <a:p>
            <a:r>
              <a:rPr lang="fr-FR" sz="2400" b="1" dirty="0">
                <a:solidFill>
                  <a:schemeClr val="accent1"/>
                </a:solidFill>
              </a:rPr>
              <a:t>adopté le 17 avril 2024</a:t>
            </a:r>
          </a:p>
        </p:txBody>
      </p:sp>
      <p:pic>
        <p:nvPicPr>
          <p:cNvPr id="9" name="Image 8">
            <a:extLst>
              <a:ext uri="{FF2B5EF4-FFF2-40B4-BE49-F238E27FC236}">
                <a16:creationId xmlns:a16="http://schemas.microsoft.com/office/drawing/2014/main" id="{5D08CB38-4E32-BAAC-3555-4E72705B5B1D}"/>
              </a:ext>
            </a:extLst>
          </p:cNvPr>
          <p:cNvPicPr>
            <a:picLocks noChangeAspect="1"/>
          </p:cNvPicPr>
          <p:nvPr/>
        </p:nvPicPr>
        <p:blipFill>
          <a:blip r:embed="rId4"/>
          <a:stretch>
            <a:fillRect/>
          </a:stretch>
        </p:blipFill>
        <p:spPr>
          <a:xfrm>
            <a:off x="0" y="2909431"/>
            <a:ext cx="11907162" cy="1850601"/>
          </a:xfrm>
          <a:prstGeom prst="rect">
            <a:avLst/>
          </a:prstGeom>
        </p:spPr>
      </p:pic>
      <p:cxnSp>
        <p:nvCxnSpPr>
          <p:cNvPr id="3" name="Connecteur droit 2">
            <a:extLst>
              <a:ext uri="{FF2B5EF4-FFF2-40B4-BE49-F238E27FC236}">
                <a16:creationId xmlns:a16="http://schemas.microsoft.com/office/drawing/2014/main" id="{01BE0026-E6FA-C4F6-7B5E-428A6F94BAC5}"/>
              </a:ext>
            </a:extLst>
          </p:cNvPr>
          <p:cNvCxnSpPr>
            <a:cxnSpLocks/>
          </p:cNvCxnSpPr>
          <p:nvPr/>
        </p:nvCxnSpPr>
        <p:spPr>
          <a:xfrm>
            <a:off x="4145438" y="3296614"/>
            <a:ext cx="1861823"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5E8D6CF2-F2C8-5B78-4355-AA995FB50223}"/>
              </a:ext>
            </a:extLst>
          </p:cNvPr>
          <p:cNvCxnSpPr>
            <a:cxnSpLocks/>
          </p:cNvCxnSpPr>
          <p:nvPr/>
        </p:nvCxnSpPr>
        <p:spPr>
          <a:xfrm>
            <a:off x="1934674" y="3517270"/>
            <a:ext cx="3979989"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886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652593"/>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8" y="148444"/>
            <a:ext cx="1084468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3. Cadre juridique</a:t>
            </a:r>
            <a:endParaRPr lang="fr-FR" sz="3200" dirty="0"/>
          </a:p>
        </p:txBody>
      </p:sp>
      <p:sp>
        <p:nvSpPr>
          <p:cNvPr id="2" name="ZoneTexte 1">
            <a:extLst>
              <a:ext uri="{FF2B5EF4-FFF2-40B4-BE49-F238E27FC236}">
                <a16:creationId xmlns:a16="http://schemas.microsoft.com/office/drawing/2014/main" id="{704C371C-5F10-D8B7-7FEE-7A47C32165A2}"/>
              </a:ext>
            </a:extLst>
          </p:cNvPr>
          <p:cNvSpPr txBox="1"/>
          <p:nvPr/>
        </p:nvSpPr>
        <p:spPr>
          <a:xfrm>
            <a:off x="162838" y="856330"/>
            <a:ext cx="2628668" cy="461665"/>
          </a:xfrm>
          <a:prstGeom prst="rect">
            <a:avLst/>
          </a:prstGeom>
          <a:noFill/>
        </p:spPr>
        <p:txBody>
          <a:bodyPr wrap="none" rtlCol="0">
            <a:spAutoFit/>
          </a:bodyPr>
          <a:lstStyle/>
          <a:p>
            <a:r>
              <a:rPr lang="fr-FR" sz="2400" b="1" dirty="0">
                <a:solidFill>
                  <a:schemeClr val="accent1"/>
                </a:solidFill>
              </a:rPr>
              <a:t>Conseil de l’Europe</a:t>
            </a:r>
          </a:p>
        </p:txBody>
      </p:sp>
      <p:sp>
        <p:nvSpPr>
          <p:cNvPr id="9" name="ZoneTexte 8">
            <a:extLst>
              <a:ext uri="{FF2B5EF4-FFF2-40B4-BE49-F238E27FC236}">
                <a16:creationId xmlns:a16="http://schemas.microsoft.com/office/drawing/2014/main" id="{DF77C4C6-908E-31CB-1E3F-C206C0A65924}"/>
              </a:ext>
            </a:extLst>
          </p:cNvPr>
          <p:cNvSpPr txBox="1"/>
          <p:nvPr/>
        </p:nvSpPr>
        <p:spPr>
          <a:xfrm>
            <a:off x="162838" y="1317995"/>
            <a:ext cx="6573628" cy="5278368"/>
          </a:xfrm>
          <a:prstGeom prst="rect">
            <a:avLst/>
          </a:prstGeom>
          <a:noFill/>
        </p:spPr>
        <p:txBody>
          <a:bodyPr wrap="square" rtlCol="0">
            <a:spAutoFit/>
          </a:bodyPr>
          <a:lstStyle/>
          <a:p>
            <a:pPr marL="171450" indent="-171450">
              <a:buFont typeface="Arial" panose="020B0604020202020204" pitchFamily="34" charset="0"/>
              <a:buChar char="•"/>
            </a:pPr>
            <a:r>
              <a:rPr lang="fr-CH" sz="1100" b="1" dirty="0" err="1">
                <a:solidFill>
                  <a:schemeClr val="accent1"/>
                </a:solidFill>
                <a:effectLst/>
                <a:latin typeface="MyriadPro"/>
              </a:rPr>
              <a:t>Reconnaître</a:t>
            </a:r>
            <a:r>
              <a:rPr lang="fr-CH" sz="1100" b="1" dirty="0">
                <a:solidFill>
                  <a:schemeClr val="accent1"/>
                </a:solidFill>
                <a:effectLst/>
                <a:latin typeface="MyriadPro"/>
              </a:rPr>
              <a:t> et </a:t>
            </a:r>
            <a:r>
              <a:rPr lang="fr-CH" sz="1100" b="1" dirty="0" err="1">
                <a:solidFill>
                  <a:schemeClr val="accent1"/>
                </a:solidFill>
                <a:effectLst/>
                <a:latin typeface="MyriadPro"/>
              </a:rPr>
              <a:t>prévenir</a:t>
            </a:r>
            <a:r>
              <a:rPr lang="fr-CH" sz="1100" b="1" dirty="0">
                <a:solidFill>
                  <a:schemeClr val="accent1"/>
                </a:solidFill>
                <a:effectLst/>
                <a:latin typeface="MyriadPro"/>
              </a:rPr>
              <a:t> le </a:t>
            </a:r>
            <a:r>
              <a:rPr lang="fr-CH" sz="1100" b="1" dirty="0" err="1">
                <a:solidFill>
                  <a:schemeClr val="accent1"/>
                </a:solidFill>
                <a:effectLst/>
                <a:latin typeface="MyriadPro"/>
              </a:rPr>
              <a:t>néoracisme</a:t>
            </a:r>
            <a:endParaRPr lang="fr-FR" sz="1100" dirty="0"/>
          </a:p>
          <a:p>
            <a:r>
              <a:rPr lang="fr-CH" sz="1100" b="1" dirty="0" err="1">
                <a:effectLst/>
                <a:latin typeface="MyriadPro"/>
              </a:rPr>
              <a:t>Résolution</a:t>
            </a:r>
            <a:r>
              <a:rPr lang="fr-CH" sz="1100" b="1" dirty="0">
                <a:effectLst/>
                <a:latin typeface="MyriadPro"/>
              </a:rPr>
              <a:t> 2069 (2015) </a:t>
            </a:r>
            <a:endParaRPr lang="fr-CH" sz="1100" b="1" dirty="0">
              <a:solidFill>
                <a:schemeClr val="accent1"/>
              </a:solidFill>
              <a:effectLst/>
            </a:endParaRPr>
          </a:p>
          <a:p>
            <a:pPr marL="285750" indent="-285750">
              <a:buFont typeface="Arial" panose="020B0604020202020204" pitchFamily="34" charset="0"/>
              <a:buChar char="•"/>
            </a:pPr>
            <a:r>
              <a:rPr lang="fr-CH" sz="1100" b="1" dirty="0">
                <a:solidFill>
                  <a:schemeClr val="accent1"/>
                </a:solidFill>
                <a:effectLst/>
              </a:rPr>
              <a:t>Une </a:t>
            </a:r>
            <a:r>
              <a:rPr lang="fr-CH" sz="1100" b="1" dirty="0" err="1">
                <a:solidFill>
                  <a:schemeClr val="accent1"/>
                </a:solidFill>
                <a:effectLst/>
              </a:rPr>
              <a:t>stratégie</a:t>
            </a:r>
            <a:r>
              <a:rPr lang="fr-CH" sz="1100" b="1" dirty="0">
                <a:solidFill>
                  <a:schemeClr val="accent1"/>
                </a:solidFill>
                <a:effectLst/>
              </a:rPr>
              <a:t> pour la </a:t>
            </a:r>
            <a:r>
              <a:rPr lang="fr-CH" sz="1100" b="1" dirty="0" err="1">
                <a:solidFill>
                  <a:schemeClr val="accent1"/>
                </a:solidFill>
                <a:effectLst/>
              </a:rPr>
              <a:t>prévention</a:t>
            </a:r>
            <a:r>
              <a:rPr lang="fr-CH" sz="1100" b="1" dirty="0">
                <a:solidFill>
                  <a:schemeClr val="accent1"/>
                </a:solidFill>
                <a:effectLst/>
              </a:rPr>
              <a:t> du racisme et de l’</a:t>
            </a:r>
            <a:r>
              <a:rPr lang="fr-CH" sz="1100" b="1" dirty="0" err="1">
                <a:solidFill>
                  <a:schemeClr val="accent1"/>
                </a:solidFill>
                <a:effectLst/>
              </a:rPr>
              <a:t>intolérance</a:t>
            </a:r>
            <a:r>
              <a:rPr lang="fr-CH" sz="1100" b="1" dirty="0">
                <a:solidFill>
                  <a:schemeClr val="accent1"/>
                </a:solidFill>
                <a:effectLst/>
              </a:rPr>
              <a:t> en Europe </a:t>
            </a:r>
            <a:endParaRPr lang="fr-CH" sz="1100" dirty="0">
              <a:solidFill>
                <a:schemeClr val="accent1"/>
              </a:solidFill>
            </a:endParaRPr>
          </a:p>
          <a:p>
            <a:r>
              <a:rPr lang="fr-CH" sz="1100" b="1" dirty="0" err="1">
                <a:effectLst/>
              </a:rPr>
              <a:t>Résolution</a:t>
            </a:r>
            <a:r>
              <a:rPr lang="fr-CH" sz="1100" b="1" dirty="0">
                <a:effectLst/>
              </a:rPr>
              <a:t> 1967 (2014) </a:t>
            </a:r>
            <a:endParaRPr lang="fr-FR" sz="1100" dirty="0"/>
          </a:p>
          <a:p>
            <a:pPr marL="285750" indent="-285750">
              <a:buFont typeface="Arial" panose="020B0604020202020204" pitchFamily="34" charset="0"/>
              <a:buChar char="•"/>
            </a:pPr>
            <a:r>
              <a:rPr lang="fr-CH" sz="1100" b="1" dirty="0">
                <a:solidFill>
                  <a:schemeClr val="accent1"/>
                </a:solidFill>
                <a:effectLst/>
              </a:rPr>
              <a:t>La lutte contre le racisme dans la police </a:t>
            </a:r>
          </a:p>
          <a:p>
            <a:r>
              <a:rPr lang="fr-CH" sz="1100" b="1" dirty="0">
                <a:effectLst/>
              </a:rPr>
              <a:t>Rapport | Doc. 13384 | 10 janvier 2014 </a:t>
            </a:r>
            <a:endParaRPr lang="fr-CH" sz="1100" b="1" dirty="0">
              <a:solidFill>
                <a:schemeClr val="accent1"/>
              </a:solidFill>
            </a:endParaRPr>
          </a:p>
          <a:p>
            <a:pPr marL="285750" indent="-285750">
              <a:buFont typeface="Arial" panose="020B0604020202020204" pitchFamily="34" charset="0"/>
              <a:buChar char="•"/>
            </a:pPr>
            <a:r>
              <a:rPr lang="fr-CH" sz="1100" b="1" dirty="0">
                <a:solidFill>
                  <a:schemeClr val="accent1"/>
                </a:solidFill>
                <a:effectLst/>
              </a:rPr>
              <a:t>Lutter contre l’</a:t>
            </a:r>
            <a:r>
              <a:rPr lang="fr-CH" sz="1100" b="1" dirty="0" err="1">
                <a:solidFill>
                  <a:schemeClr val="accent1"/>
                </a:solidFill>
                <a:effectLst/>
              </a:rPr>
              <a:t>afrophobie</a:t>
            </a:r>
            <a:r>
              <a:rPr lang="fr-CH" sz="1100" b="1" dirty="0">
                <a:solidFill>
                  <a:schemeClr val="accent1"/>
                </a:solidFill>
                <a:effectLst/>
              </a:rPr>
              <a:t>, ou le racisme </a:t>
            </a:r>
            <a:r>
              <a:rPr lang="fr-CH" sz="1100" b="1" dirty="0" err="1">
                <a:solidFill>
                  <a:schemeClr val="accent1"/>
                </a:solidFill>
                <a:effectLst/>
              </a:rPr>
              <a:t>anti-Noir·e·s</a:t>
            </a:r>
            <a:r>
              <a:rPr lang="fr-CH" sz="1100" b="1" dirty="0">
                <a:solidFill>
                  <a:schemeClr val="accent1"/>
                </a:solidFill>
                <a:effectLst/>
              </a:rPr>
              <a:t>, en Europe</a:t>
            </a:r>
          </a:p>
          <a:p>
            <a:r>
              <a:rPr lang="fr-CH" sz="1100" b="1" dirty="0" err="1">
                <a:effectLst/>
              </a:rPr>
              <a:t>Résolution</a:t>
            </a:r>
            <a:r>
              <a:rPr lang="fr-CH" sz="1100" b="1" dirty="0">
                <a:effectLst/>
              </a:rPr>
              <a:t> 2389 (2021) </a:t>
            </a:r>
            <a:endParaRPr lang="fr-CH" sz="1100" dirty="0">
              <a:solidFill>
                <a:schemeClr val="accent1"/>
              </a:solidFill>
            </a:endParaRPr>
          </a:p>
          <a:p>
            <a:pPr marL="285750" indent="-285750">
              <a:buFont typeface="Arial" panose="020B0604020202020204" pitchFamily="34" charset="0"/>
              <a:buChar char="•"/>
            </a:pPr>
            <a:r>
              <a:rPr lang="fr-CH" sz="1100" b="1" dirty="0">
                <a:solidFill>
                  <a:schemeClr val="accent1"/>
                </a:solidFill>
                <a:effectLst/>
              </a:rPr>
              <a:t>Promouvoir l’inclusion des Roms et des Gens du voyage </a:t>
            </a:r>
            <a:endParaRPr lang="fr-CH" sz="1100" dirty="0">
              <a:solidFill>
                <a:schemeClr val="accent1"/>
              </a:solidFill>
            </a:endParaRPr>
          </a:p>
          <a:p>
            <a:r>
              <a:rPr lang="fr-CH" sz="1100" b="1" dirty="0"/>
              <a:t>Résolution 2153 (2017)</a:t>
            </a:r>
          </a:p>
          <a:p>
            <a:pPr marL="285750" indent="-285750">
              <a:buFont typeface="Arial" panose="020B0604020202020204" pitchFamily="34" charset="0"/>
              <a:buChar char="•"/>
            </a:pPr>
            <a:r>
              <a:rPr lang="fr-CH" sz="1100" b="1" dirty="0">
                <a:solidFill>
                  <a:schemeClr val="accent1"/>
                </a:solidFill>
                <a:effectLst/>
              </a:rPr>
              <a:t>Engagement </a:t>
            </a:r>
            <a:r>
              <a:rPr lang="fr-CH" sz="1100" b="1" dirty="0" err="1">
                <a:solidFill>
                  <a:schemeClr val="accent1"/>
                </a:solidFill>
                <a:effectLst/>
              </a:rPr>
              <a:t>renouvele</a:t>
            </a:r>
            <a:r>
              <a:rPr lang="fr-CH" sz="1100" b="1" dirty="0">
                <a:solidFill>
                  <a:schemeClr val="accent1"/>
                </a:solidFill>
                <a:effectLst/>
              </a:rPr>
              <a:t>́ dans le combat contre l’</a:t>
            </a:r>
            <a:r>
              <a:rPr lang="fr-CH" sz="1100" b="1" dirty="0" err="1">
                <a:solidFill>
                  <a:schemeClr val="accent1"/>
                </a:solidFill>
                <a:effectLst/>
              </a:rPr>
              <a:t>antisémitisme</a:t>
            </a:r>
            <a:r>
              <a:rPr lang="fr-CH" sz="1100" b="1" dirty="0">
                <a:solidFill>
                  <a:schemeClr val="accent1"/>
                </a:solidFill>
                <a:effectLst/>
              </a:rPr>
              <a:t> en Europe </a:t>
            </a:r>
            <a:endParaRPr lang="fr-CH" sz="1100" dirty="0">
              <a:solidFill>
                <a:schemeClr val="accent1"/>
              </a:solidFill>
            </a:endParaRPr>
          </a:p>
          <a:p>
            <a:r>
              <a:rPr lang="fr-CH" sz="1100" b="1" dirty="0" err="1">
                <a:effectLst/>
              </a:rPr>
              <a:t>Résolution</a:t>
            </a:r>
            <a:r>
              <a:rPr lang="fr-CH" sz="1100" b="1" dirty="0">
                <a:effectLst/>
              </a:rPr>
              <a:t> 2106 (2016) </a:t>
            </a:r>
          </a:p>
          <a:p>
            <a:pPr marL="285750" indent="-285750">
              <a:buFont typeface="Arial" panose="020B0604020202020204" pitchFamily="34" charset="0"/>
              <a:buChar char="•"/>
            </a:pPr>
            <a:r>
              <a:rPr lang="fr-CH" sz="1100" b="1" dirty="0" err="1">
                <a:solidFill>
                  <a:schemeClr val="accent1"/>
                </a:solidFill>
                <a:effectLst/>
              </a:rPr>
              <a:t>Identités</a:t>
            </a:r>
            <a:r>
              <a:rPr lang="fr-CH" sz="1100" b="1" dirty="0">
                <a:solidFill>
                  <a:schemeClr val="accent1"/>
                </a:solidFill>
                <a:effectLst/>
              </a:rPr>
              <a:t> et </a:t>
            </a:r>
            <a:r>
              <a:rPr lang="fr-CH" sz="1100" b="1" dirty="0" err="1">
                <a:solidFill>
                  <a:schemeClr val="accent1"/>
                </a:solidFill>
                <a:effectLst/>
              </a:rPr>
              <a:t>diversite</a:t>
            </a:r>
            <a:r>
              <a:rPr lang="fr-CH" sz="1100" b="1" dirty="0">
                <a:solidFill>
                  <a:schemeClr val="accent1"/>
                </a:solidFill>
                <a:effectLst/>
              </a:rPr>
              <a:t>́ au sein de </a:t>
            </a:r>
            <a:r>
              <a:rPr lang="fr-CH" sz="1100" b="1" dirty="0" err="1">
                <a:solidFill>
                  <a:schemeClr val="accent1"/>
                </a:solidFill>
                <a:effectLst/>
              </a:rPr>
              <a:t>sociétés</a:t>
            </a:r>
            <a:r>
              <a:rPr lang="fr-CH" sz="1100" b="1" dirty="0">
                <a:solidFill>
                  <a:schemeClr val="accent1"/>
                </a:solidFill>
                <a:effectLst/>
              </a:rPr>
              <a:t> interculturelles</a:t>
            </a:r>
          </a:p>
          <a:p>
            <a:r>
              <a:rPr lang="fr-CH" sz="1100" b="1" dirty="0" err="1">
                <a:effectLst/>
              </a:rPr>
              <a:t>Résolution</a:t>
            </a:r>
            <a:r>
              <a:rPr lang="fr-CH" sz="1100" b="1" dirty="0">
                <a:effectLst/>
              </a:rPr>
              <a:t> 2005 (2014) </a:t>
            </a:r>
            <a:endParaRPr lang="fr-CH" sz="1100" dirty="0"/>
          </a:p>
          <a:p>
            <a:r>
              <a:rPr lang="fr-CH" sz="1100" b="1" dirty="0">
                <a:effectLst/>
              </a:rPr>
              <a:t>Recommandation 2049 (2014) </a:t>
            </a:r>
            <a:endParaRPr lang="fr-CH" sz="1100" dirty="0"/>
          </a:p>
          <a:p>
            <a:pPr marL="285750" indent="-285750">
              <a:buFont typeface="Arial" panose="020B0604020202020204" pitchFamily="34" charset="0"/>
              <a:buChar char="•"/>
            </a:pPr>
            <a:r>
              <a:rPr lang="fr-CH" sz="1100" b="1" dirty="0">
                <a:solidFill>
                  <a:schemeClr val="accent1"/>
                </a:solidFill>
                <a:effectLst/>
              </a:rPr>
              <a:t>Les migrants : faire en sorte qu’ils constituent une richesse pour les </a:t>
            </a:r>
            <a:r>
              <a:rPr lang="fr-CH" sz="1100" b="1" dirty="0" err="1">
                <a:solidFill>
                  <a:schemeClr val="accent1"/>
                </a:solidFill>
                <a:effectLst/>
              </a:rPr>
              <a:t>sociétés</a:t>
            </a:r>
            <a:r>
              <a:rPr lang="fr-CH" sz="1100" b="1" dirty="0">
                <a:solidFill>
                  <a:schemeClr val="accent1"/>
                </a:solidFill>
                <a:effectLst/>
              </a:rPr>
              <a:t> d’accueil </a:t>
            </a:r>
            <a:r>
              <a:rPr lang="fr-CH" sz="1100" b="1" dirty="0" err="1">
                <a:solidFill>
                  <a:schemeClr val="accent1"/>
                </a:solidFill>
                <a:effectLst/>
              </a:rPr>
              <a:t>européennes</a:t>
            </a:r>
            <a:r>
              <a:rPr lang="fr-CH" sz="1100" b="1" dirty="0">
                <a:solidFill>
                  <a:schemeClr val="accent1"/>
                </a:solidFill>
                <a:effectLst/>
              </a:rPr>
              <a:t> </a:t>
            </a:r>
            <a:endParaRPr lang="fr-CH" sz="1100" dirty="0">
              <a:solidFill>
                <a:schemeClr val="accent1"/>
              </a:solidFill>
            </a:endParaRPr>
          </a:p>
          <a:p>
            <a:r>
              <a:rPr lang="fr-CH" sz="1100" b="1" dirty="0">
                <a:solidFill>
                  <a:schemeClr val="accent1"/>
                </a:solidFill>
                <a:effectLst/>
              </a:rPr>
              <a:t> </a:t>
            </a:r>
            <a:r>
              <a:rPr lang="fr-CH" sz="1100" b="1" dirty="0" err="1">
                <a:effectLst/>
              </a:rPr>
              <a:t>Résolution</a:t>
            </a:r>
            <a:r>
              <a:rPr lang="fr-CH" sz="1100" b="1" dirty="0">
                <a:effectLst/>
              </a:rPr>
              <a:t> 1972 (2014) </a:t>
            </a:r>
            <a:endParaRPr lang="fr-CH" sz="1100" dirty="0"/>
          </a:p>
          <a:p>
            <a:pPr marL="285750" indent="-285750">
              <a:buFont typeface="Arial" panose="020B0604020202020204" pitchFamily="34" charset="0"/>
              <a:buChar char="•"/>
            </a:pPr>
            <a:r>
              <a:rPr lang="fr-CH" sz="1100" b="1" dirty="0" err="1">
                <a:solidFill>
                  <a:schemeClr val="accent1"/>
                </a:solidFill>
                <a:effectLst/>
              </a:rPr>
              <a:t>Rôle</a:t>
            </a:r>
            <a:r>
              <a:rPr lang="fr-CH" sz="1100" b="1" dirty="0">
                <a:solidFill>
                  <a:schemeClr val="accent1"/>
                </a:solidFill>
                <a:effectLst/>
              </a:rPr>
              <a:t> et </a:t>
            </a:r>
            <a:r>
              <a:rPr lang="fr-CH" sz="1100" b="1" dirty="0" err="1">
                <a:solidFill>
                  <a:schemeClr val="accent1"/>
                </a:solidFill>
                <a:effectLst/>
              </a:rPr>
              <a:t>responsabilités</a:t>
            </a:r>
            <a:r>
              <a:rPr lang="fr-CH" sz="1100" b="1" dirty="0">
                <a:solidFill>
                  <a:schemeClr val="accent1"/>
                </a:solidFill>
                <a:effectLst/>
              </a:rPr>
              <a:t> des dirigeants politiques dans la lutte contre le discours de haine et l’</a:t>
            </a:r>
            <a:r>
              <a:rPr lang="fr-CH" sz="1100" b="1" dirty="0" err="1">
                <a:solidFill>
                  <a:schemeClr val="accent1"/>
                </a:solidFill>
                <a:effectLst/>
              </a:rPr>
              <a:t>intolérance</a:t>
            </a:r>
            <a:r>
              <a:rPr lang="fr-CH" sz="1100" b="1" dirty="0">
                <a:solidFill>
                  <a:schemeClr val="accent1"/>
                </a:solidFill>
                <a:effectLst/>
              </a:rPr>
              <a:t> </a:t>
            </a:r>
            <a:endParaRPr lang="fr-CH" sz="1100" dirty="0">
              <a:solidFill>
                <a:schemeClr val="accent1"/>
              </a:solidFill>
            </a:endParaRPr>
          </a:p>
          <a:p>
            <a:r>
              <a:rPr lang="fr-CH" sz="1100" b="1" dirty="0" err="1">
                <a:effectLst/>
              </a:rPr>
              <a:t>Résolution</a:t>
            </a:r>
            <a:r>
              <a:rPr lang="fr-CH" sz="1100" b="1" dirty="0">
                <a:effectLst/>
              </a:rPr>
              <a:t> 2275 (2019) </a:t>
            </a:r>
            <a:endParaRPr lang="fr-CH" sz="1100" dirty="0"/>
          </a:p>
          <a:p>
            <a:pPr marL="285750" indent="-285750">
              <a:buFont typeface="Arial" panose="020B0604020202020204" pitchFamily="34" charset="0"/>
              <a:buChar char="•"/>
            </a:pPr>
            <a:r>
              <a:rPr lang="fr-CH" sz="1100" b="1" dirty="0">
                <a:solidFill>
                  <a:schemeClr val="accent1"/>
                </a:solidFill>
                <a:effectLst/>
                <a:latin typeface="MyriadPro"/>
              </a:rPr>
              <a:t>Halte aux propos et actes haineux dans le sport </a:t>
            </a:r>
            <a:endParaRPr lang="fr-CH" sz="1100" dirty="0">
              <a:solidFill>
                <a:schemeClr val="accent1"/>
              </a:solidFill>
            </a:endParaRPr>
          </a:p>
          <a:p>
            <a:r>
              <a:rPr lang="fr-CH" sz="1100" b="1" dirty="0" err="1">
                <a:effectLst/>
                <a:latin typeface="MyriadPro"/>
              </a:rPr>
              <a:t>Résolution</a:t>
            </a:r>
            <a:r>
              <a:rPr lang="fr-CH" sz="1100" b="1" dirty="0">
                <a:effectLst/>
                <a:latin typeface="MyriadPro"/>
              </a:rPr>
              <a:t> 2276 (2019)</a:t>
            </a:r>
          </a:p>
          <a:p>
            <a:pPr marL="171450" indent="-171450">
              <a:buFont typeface="Arial" panose="020B0604020202020204" pitchFamily="34" charset="0"/>
              <a:buChar char="•"/>
            </a:pPr>
            <a:r>
              <a:rPr lang="fr-CH" sz="1100" b="1" dirty="0">
                <a:solidFill>
                  <a:schemeClr val="accent1"/>
                </a:solidFill>
                <a:effectLst/>
                <a:latin typeface="MyriadPro"/>
              </a:rPr>
              <a:t>Mettre fin à la </a:t>
            </a:r>
            <a:r>
              <a:rPr lang="fr-CH" sz="1100" b="1" dirty="0" err="1">
                <a:solidFill>
                  <a:schemeClr val="accent1"/>
                </a:solidFill>
                <a:effectLst/>
                <a:latin typeface="MyriadPro"/>
              </a:rPr>
              <a:t>cyberdiscrimination</a:t>
            </a:r>
            <a:r>
              <a:rPr lang="fr-CH" sz="1100" b="1" dirty="0">
                <a:solidFill>
                  <a:schemeClr val="accent1"/>
                </a:solidFill>
                <a:effectLst/>
                <a:latin typeface="MyriadPro"/>
              </a:rPr>
              <a:t> et aux propos haineux en ligne </a:t>
            </a:r>
            <a:endParaRPr lang="fr-CH" sz="1100" dirty="0">
              <a:solidFill>
                <a:schemeClr val="accent1"/>
              </a:solidFill>
            </a:endParaRPr>
          </a:p>
          <a:p>
            <a:r>
              <a:rPr lang="fr-CH" sz="1100" b="1" dirty="0">
                <a:solidFill>
                  <a:schemeClr val="accent1"/>
                </a:solidFill>
                <a:effectLst/>
                <a:latin typeface="MyriadPro"/>
              </a:rPr>
              <a:t> </a:t>
            </a:r>
            <a:r>
              <a:rPr lang="fr-CH" sz="1100" b="1" dirty="0" err="1">
                <a:effectLst/>
                <a:latin typeface="MyriadPro"/>
              </a:rPr>
              <a:t>Résolution</a:t>
            </a:r>
            <a:r>
              <a:rPr lang="fr-CH" sz="1100" b="1" dirty="0">
                <a:effectLst/>
                <a:latin typeface="MyriadPro"/>
              </a:rPr>
              <a:t> 2144 (2017)  et Recommandation 2098 (2017) </a:t>
            </a:r>
          </a:p>
          <a:p>
            <a:pPr marL="285750" indent="-285750">
              <a:buFont typeface="Arial" panose="020B0604020202020204" pitchFamily="34" charset="0"/>
              <a:buChar char="•"/>
            </a:pPr>
            <a:r>
              <a:rPr lang="fr-CH" sz="1100" b="1" dirty="0">
                <a:solidFill>
                  <a:schemeClr val="accent1"/>
                </a:solidFill>
                <a:effectLst/>
                <a:latin typeface="MyriadPro"/>
              </a:rPr>
              <a:t>Faire barrage aux manifestations de </a:t>
            </a:r>
            <a:r>
              <a:rPr lang="fr-CH" sz="1100" b="1" dirty="0" err="1">
                <a:solidFill>
                  <a:schemeClr val="accent1"/>
                </a:solidFill>
                <a:effectLst/>
                <a:latin typeface="MyriadPro"/>
              </a:rPr>
              <a:t>néonazisme</a:t>
            </a:r>
            <a:r>
              <a:rPr lang="fr-CH" sz="1100" b="1" dirty="0">
                <a:solidFill>
                  <a:schemeClr val="accent1"/>
                </a:solidFill>
                <a:effectLst/>
                <a:latin typeface="MyriadPro"/>
              </a:rPr>
              <a:t> </a:t>
            </a:r>
          </a:p>
          <a:p>
            <a:r>
              <a:rPr lang="fr-CH" sz="1100" b="1" dirty="0" err="1">
                <a:effectLst/>
                <a:latin typeface="MyriadPro"/>
              </a:rPr>
              <a:t>Résolution</a:t>
            </a:r>
            <a:r>
              <a:rPr lang="fr-CH" sz="1100" b="1" dirty="0">
                <a:effectLst/>
                <a:latin typeface="MyriadPro"/>
              </a:rPr>
              <a:t> 2011 (2014) et Recommandation 2052 (2014) </a:t>
            </a:r>
          </a:p>
          <a:p>
            <a:pPr marL="285750" indent="-285750">
              <a:buFont typeface="Arial" panose="020B0604020202020204" pitchFamily="34" charset="0"/>
              <a:buChar char="•"/>
            </a:pPr>
            <a:r>
              <a:rPr lang="fr-CH" sz="1100" b="1" dirty="0">
                <a:solidFill>
                  <a:schemeClr val="accent1"/>
                </a:solidFill>
                <a:effectLst/>
                <a:latin typeface="MyriadPro"/>
              </a:rPr>
              <a:t>Attaques terroristes à Paris : ensemble pour une </a:t>
            </a:r>
            <a:r>
              <a:rPr lang="fr-CH" sz="1100" b="1" dirty="0" err="1">
                <a:solidFill>
                  <a:schemeClr val="accent1"/>
                </a:solidFill>
                <a:effectLst/>
                <a:latin typeface="MyriadPro"/>
              </a:rPr>
              <a:t>réponse</a:t>
            </a:r>
            <a:r>
              <a:rPr lang="fr-CH" sz="1100" b="1" dirty="0">
                <a:solidFill>
                  <a:schemeClr val="accent1"/>
                </a:solidFill>
                <a:effectLst/>
                <a:latin typeface="MyriadPro"/>
              </a:rPr>
              <a:t> </a:t>
            </a:r>
            <a:r>
              <a:rPr lang="fr-CH" sz="1100" b="1" dirty="0" err="1">
                <a:solidFill>
                  <a:schemeClr val="accent1"/>
                </a:solidFill>
                <a:effectLst/>
                <a:latin typeface="MyriadPro"/>
              </a:rPr>
              <a:t>démocratique</a:t>
            </a:r>
            <a:r>
              <a:rPr lang="fr-CH" sz="1100" b="1" dirty="0">
                <a:solidFill>
                  <a:schemeClr val="accent1"/>
                </a:solidFill>
                <a:effectLst/>
                <a:latin typeface="MyriadPro"/>
              </a:rPr>
              <a:t> </a:t>
            </a:r>
            <a:endParaRPr lang="fr-CH" sz="1100" dirty="0">
              <a:solidFill>
                <a:schemeClr val="accent1"/>
              </a:solidFill>
            </a:endParaRPr>
          </a:p>
          <a:p>
            <a:r>
              <a:rPr lang="fr-CH" sz="1100" b="1" dirty="0" err="1">
                <a:effectLst/>
                <a:latin typeface="MyriadPro"/>
              </a:rPr>
              <a:t>Résolution</a:t>
            </a:r>
            <a:r>
              <a:rPr lang="fr-CH" sz="1100" b="1" dirty="0">
                <a:effectLst/>
                <a:latin typeface="MyriadPro"/>
              </a:rPr>
              <a:t> 2031 (2015) et Recommandation 2061 (2015) </a:t>
            </a:r>
          </a:p>
          <a:p>
            <a:pPr marL="2000250" lvl="4" indent="-171450">
              <a:buFont typeface="Arial" panose="020B0604020202020204" pitchFamily="34" charset="0"/>
              <a:buChar char="•"/>
            </a:pPr>
            <a:r>
              <a:rPr lang="fr-CH" sz="1100" b="1" dirty="0">
                <a:solidFill>
                  <a:schemeClr val="accent1"/>
                </a:solidFill>
                <a:latin typeface="MyriadPro"/>
              </a:rPr>
              <a:t>Lutte contre les discours de haine</a:t>
            </a:r>
          </a:p>
          <a:p>
            <a:r>
              <a:rPr lang="fr-CH" sz="1100" b="1" dirty="0">
                <a:effectLst/>
              </a:rPr>
              <a:t>		Recommandation CM/Rec(2022)16 </a:t>
            </a:r>
            <a:endParaRPr lang="fr-CH" sz="1100" dirty="0"/>
          </a:p>
          <a:p>
            <a:pPr marL="171450" indent="-171450">
              <a:buFont typeface="Arial" panose="020B0604020202020204" pitchFamily="34" charset="0"/>
              <a:buChar char="•"/>
            </a:pPr>
            <a:endParaRPr lang="fr-CH" sz="1100" dirty="0"/>
          </a:p>
        </p:txBody>
      </p:sp>
      <p:cxnSp>
        <p:nvCxnSpPr>
          <p:cNvPr id="11" name="Connecteur droit 10">
            <a:extLst>
              <a:ext uri="{FF2B5EF4-FFF2-40B4-BE49-F238E27FC236}">
                <a16:creationId xmlns:a16="http://schemas.microsoft.com/office/drawing/2014/main" id="{4D1C6016-EC4E-972E-A224-73F9E3754FAA}"/>
              </a:ext>
            </a:extLst>
          </p:cNvPr>
          <p:cNvCxnSpPr>
            <a:cxnSpLocks/>
          </p:cNvCxnSpPr>
          <p:nvPr/>
        </p:nvCxnSpPr>
        <p:spPr>
          <a:xfrm flipH="1">
            <a:off x="6643868" y="856330"/>
            <a:ext cx="92598" cy="5532895"/>
          </a:xfrm>
          <a:prstGeom prst="line">
            <a:avLst/>
          </a:prstGeom>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6CD9EB29-6FEE-0052-6D31-28C54F0F313F}"/>
              </a:ext>
            </a:extLst>
          </p:cNvPr>
          <p:cNvSpPr txBox="1"/>
          <p:nvPr/>
        </p:nvSpPr>
        <p:spPr>
          <a:xfrm>
            <a:off x="6803899" y="869637"/>
            <a:ext cx="2577950" cy="461665"/>
          </a:xfrm>
          <a:prstGeom prst="rect">
            <a:avLst/>
          </a:prstGeom>
          <a:noFill/>
        </p:spPr>
        <p:txBody>
          <a:bodyPr wrap="none" rtlCol="0">
            <a:spAutoFit/>
          </a:bodyPr>
          <a:lstStyle/>
          <a:p>
            <a:r>
              <a:rPr lang="fr-FR" sz="2400" b="1" dirty="0">
                <a:solidFill>
                  <a:schemeClr val="accent1"/>
                </a:solidFill>
              </a:rPr>
              <a:t>Union européenne</a:t>
            </a:r>
          </a:p>
        </p:txBody>
      </p:sp>
      <p:sp>
        <p:nvSpPr>
          <p:cNvPr id="16" name="ZoneTexte 15">
            <a:extLst>
              <a:ext uri="{FF2B5EF4-FFF2-40B4-BE49-F238E27FC236}">
                <a16:creationId xmlns:a16="http://schemas.microsoft.com/office/drawing/2014/main" id="{457D29EA-4065-2B79-CA82-D959C6F8142F}"/>
              </a:ext>
            </a:extLst>
          </p:cNvPr>
          <p:cNvSpPr txBox="1"/>
          <p:nvPr/>
        </p:nvSpPr>
        <p:spPr>
          <a:xfrm>
            <a:off x="6780750" y="1350348"/>
            <a:ext cx="4418197" cy="2031325"/>
          </a:xfrm>
          <a:prstGeom prst="rect">
            <a:avLst/>
          </a:prstGeom>
          <a:noFill/>
        </p:spPr>
        <p:txBody>
          <a:bodyPr wrap="none" rtlCol="0">
            <a:spAutoFit/>
          </a:bodyPr>
          <a:lstStyle/>
          <a:p>
            <a:r>
              <a:rPr lang="fr-CH" sz="1800" b="1" dirty="0">
                <a:solidFill>
                  <a:schemeClr val="accent1"/>
                </a:solidFill>
                <a:effectLst/>
                <a:latin typeface="Calibri" panose="020F0502020204030204" pitchFamily="34" charset="0"/>
              </a:rPr>
              <a:t>Directive 2000/43/EC (articles 2, 3 et 13)</a:t>
            </a:r>
          </a:p>
          <a:p>
            <a:r>
              <a:rPr lang="fr-CH" sz="1800" b="1" dirty="0">
                <a:solidFill>
                  <a:schemeClr val="accent1"/>
                </a:solidFill>
                <a:effectLst/>
                <a:latin typeface="Calibri" panose="020F0502020204030204" pitchFamily="34" charset="0"/>
              </a:rPr>
              <a:t>Directive 2000/78/EC (articles 2, 3 et 4)</a:t>
            </a:r>
          </a:p>
          <a:p>
            <a:endParaRPr lang="fr-CH" dirty="0">
              <a:solidFill>
                <a:schemeClr val="accent1"/>
              </a:solidFill>
              <a:effectLst/>
            </a:endParaRPr>
          </a:p>
          <a:p>
            <a:pPr marL="285750" indent="-285750">
              <a:buFont typeface="Arial" panose="020B0604020202020204" pitchFamily="34" charset="0"/>
              <a:buChar char="•"/>
            </a:pPr>
            <a:r>
              <a:rPr lang="fr-CH" dirty="0"/>
              <a:t>CJUE, </a:t>
            </a:r>
            <a:r>
              <a:rPr lang="fr-CH" sz="1800" dirty="0" err="1">
                <a:effectLst/>
                <a:latin typeface="Calibri" panose="020F0502020204030204" pitchFamily="34" charset="0"/>
              </a:rPr>
              <a:t>Kamberaj</a:t>
            </a:r>
            <a:r>
              <a:rPr lang="fr-CH" dirty="0">
                <a:latin typeface="Calibri" panose="020F0502020204030204" pitchFamily="34" charset="0"/>
              </a:rPr>
              <a:t> (</a:t>
            </a:r>
            <a:r>
              <a:rPr lang="fr-CH" sz="1800" dirty="0">
                <a:effectLst/>
                <a:latin typeface="Calibri" panose="020F0502020204030204" pitchFamily="34" charset="0"/>
              </a:rPr>
              <a:t>C-571/10) </a:t>
            </a:r>
          </a:p>
          <a:p>
            <a:pPr marL="285750" indent="-285750">
              <a:buFont typeface="Arial" panose="020B0604020202020204" pitchFamily="34" charset="0"/>
              <a:buChar char="•"/>
            </a:pPr>
            <a:r>
              <a:rPr lang="fr-CH" sz="1800" dirty="0">
                <a:effectLst/>
                <a:latin typeface="Calibri" panose="020F0502020204030204" pitchFamily="34" charset="0"/>
              </a:rPr>
              <a:t>CJUE, </a:t>
            </a:r>
            <a:r>
              <a:rPr lang="fr-CH" sz="1800" dirty="0" err="1">
                <a:effectLst/>
                <a:latin typeface="Calibri" panose="020F0502020204030204" pitchFamily="34" charset="0"/>
              </a:rPr>
              <a:t>Jyske</a:t>
            </a:r>
            <a:r>
              <a:rPr lang="fr-CH" sz="1800" dirty="0">
                <a:effectLst/>
                <a:latin typeface="Calibri" panose="020F0502020204030204" pitchFamily="34" charset="0"/>
              </a:rPr>
              <a:t> </a:t>
            </a:r>
            <a:r>
              <a:rPr lang="fr-CH" sz="1800" dirty="0" err="1">
                <a:effectLst/>
                <a:latin typeface="Calibri" panose="020F0502020204030204" pitchFamily="34" charset="0"/>
              </a:rPr>
              <a:t>Finans</a:t>
            </a:r>
            <a:r>
              <a:rPr lang="fr-CH" dirty="0">
                <a:latin typeface="Calibri" panose="020F0502020204030204" pitchFamily="34" charset="0"/>
              </a:rPr>
              <a:t> (</a:t>
            </a:r>
            <a:r>
              <a:rPr lang="fr-CH" sz="1800" dirty="0">
                <a:effectLst/>
                <a:latin typeface="Calibri" panose="020F0502020204030204" pitchFamily="34" charset="0"/>
              </a:rPr>
              <a:t>C-668/15) </a:t>
            </a:r>
          </a:p>
          <a:p>
            <a:pPr marL="285750" indent="-285750">
              <a:buFont typeface="Arial" panose="020B0604020202020204" pitchFamily="34" charset="0"/>
              <a:buChar char="•"/>
            </a:pPr>
            <a:r>
              <a:rPr lang="fr-CH" sz="1800" dirty="0">
                <a:effectLst/>
                <a:latin typeface="Calibri" panose="020F0502020204030204" pitchFamily="34" charset="0"/>
              </a:rPr>
              <a:t>CJUE, Land </a:t>
            </a:r>
            <a:r>
              <a:rPr lang="fr-CH" sz="1800" dirty="0" err="1">
                <a:effectLst/>
                <a:latin typeface="Calibri" panose="020F0502020204030204" pitchFamily="34" charset="0"/>
              </a:rPr>
              <a:t>Oberösterreich</a:t>
            </a:r>
            <a:r>
              <a:rPr lang="fr-CH" sz="1800" dirty="0">
                <a:effectLst/>
                <a:latin typeface="Calibri" panose="020F0502020204030204" pitchFamily="34" charset="0"/>
              </a:rPr>
              <a:t> c. KV (C-94/20)</a:t>
            </a:r>
          </a:p>
          <a:p>
            <a:endParaRPr lang="fr-FR" dirty="0"/>
          </a:p>
        </p:txBody>
      </p:sp>
      <p:sp>
        <p:nvSpPr>
          <p:cNvPr id="3" name="ZoneTexte 2">
            <a:extLst>
              <a:ext uri="{FF2B5EF4-FFF2-40B4-BE49-F238E27FC236}">
                <a16:creationId xmlns:a16="http://schemas.microsoft.com/office/drawing/2014/main" id="{F581979A-AD69-4A8F-18F9-C3366C755D28}"/>
              </a:ext>
            </a:extLst>
          </p:cNvPr>
          <p:cNvSpPr txBox="1"/>
          <p:nvPr/>
        </p:nvSpPr>
        <p:spPr>
          <a:xfrm>
            <a:off x="6736466" y="3286937"/>
            <a:ext cx="4595563" cy="646331"/>
          </a:xfrm>
          <a:prstGeom prst="rect">
            <a:avLst/>
          </a:prstGeom>
          <a:noFill/>
        </p:spPr>
        <p:txBody>
          <a:bodyPr wrap="square" rtlCol="0">
            <a:spAutoFit/>
          </a:bodyPr>
          <a:lstStyle/>
          <a:p>
            <a:endParaRPr lang="fr-CH" dirty="0"/>
          </a:p>
          <a:p>
            <a:endParaRPr lang="fr-FR" dirty="0"/>
          </a:p>
        </p:txBody>
      </p:sp>
    </p:spTree>
    <p:extLst>
      <p:ext uri="{BB962C8B-B14F-4D97-AF65-F5344CB8AC3E}">
        <p14:creationId xmlns:p14="http://schemas.microsoft.com/office/powerpoint/2010/main" val="27559778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3. Cadre juridique</a:t>
            </a:r>
            <a:endParaRPr lang="fr-FR" sz="3200" dirty="0"/>
          </a:p>
        </p:txBody>
      </p:sp>
      <p:sp>
        <p:nvSpPr>
          <p:cNvPr id="7" name="ZoneTexte 6">
            <a:extLst>
              <a:ext uri="{FF2B5EF4-FFF2-40B4-BE49-F238E27FC236}">
                <a16:creationId xmlns:a16="http://schemas.microsoft.com/office/drawing/2014/main" id="{38AB9360-F742-E54B-53A5-E8539587C581}"/>
              </a:ext>
            </a:extLst>
          </p:cNvPr>
          <p:cNvSpPr txBox="1"/>
          <p:nvPr/>
        </p:nvSpPr>
        <p:spPr>
          <a:xfrm>
            <a:off x="284837" y="1683711"/>
            <a:ext cx="11506110" cy="3970318"/>
          </a:xfrm>
          <a:prstGeom prst="rect">
            <a:avLst/>
          </a:prstGeom>
          <a:noFill/>
        </p:spPr>
        <p:txBody>
          <a:bodyPr wrap="square">
            <a:spAutoFit/>
          </a:bodyPr>
          <a:lstStyle/>
          <a:p>
            <a:pPr marL="457200" indent="-457200">
              <a:buFont typeface="Arial" panose="020B0604020202020204" pitchFamily="34" charset="0"/>
              <a:buChar char="•"/>
            </a:pPr>
            <a:r>
              <a:rPr lang="fr-FR" sz="2800" dirty="0"/>
              <a:t>ATF 148 IV 188 du 7 avril 2022 (musulmans)</a:t>
            </a:r>
          </a:p>
          <a:p>
            <a:endParaRPr lang="fr-FR" sz="2800" dirty="0"/>
          </a:p>
          <a:p>
            <a:pPr marL="457200" indent="-457200">
              <a:buFont typeface="Arial" panose="020B0604020202020204" pitchFamily="34" charset="0"/>
              <a:buChar char="•"/>
            </a:pPr>
            <a:r>
              <a:rPr lang="fr-FR" sz="2800" dirty="0"/>
              <a:t>ATF 149 IV 170 du 16 mars 2023 (antisémitisme)</a:t>
            </a:r>
          </a:p>
          <a:p>
            <a:endParaRPr lang="fr-FR" sz="2800" dirty="0"/>
          </a:p>
          <a:p>
            <a:pPr marL="457200" indent="-457200">
              <a:buFont typeface="Arial" panose="020B0604020202020204" pitchFamily="34" charset="0"/>
              <a:buChar char="•"/>
            </a:pPr>
            <a:r>
              <a:rPr lang="fr-FR" sz="2800" dirty="0"/>
              <a:t>ATF 148 IV 113 du 10 mars 2022 (gens du voyage)</a:t>
            </a:r>
          </a:p>
          <a:p>
            <a:endParaRPr lang="fr-FR" sz="2800" dirty="0"/>
          </a:p>
          <a:p>
            <a:pPr marL="457200" indent="-457200">
              <a:buFont typeface="Arial" panose="020B0604020202020204" pitchFamily="34" charset="0"/>
              <a:buChar char="•"/>
            </a:pPr>
            <a:r>
              <a:rPr lang="fr-FR" sz="2800" dirty="0"/>
              <a:t>ATF 145 IV 23 du 6 décembre 2018 (Srebrenica)</a:t>
            </a:r>
          </a:p>
          <a:p>
            <a:endParaRPr lang="fr-FR" sz="2800" dirty="0"/>
          </a:p>
          <a:p>
            <a:pPr marL="457200" indent="-457200">
              <a:buFont typeface="Arial" panose="020B0604020202020204" pitchFamily="34" charset="0"/>
              <a:buChar char="•"/>
            </a:pPr>
            <a:r>
              <a:rPr lang="fr-FR" sz="2800" dirty="0"/>
              <a:t>ATF 146 IV 23 du 29 janvier 2020 (antisémitisme)</a:t>
            </a:r>
          </a:p>
        </p:txBody>
      </p:sp>
      <p:sp>
        <p:nvSpPr>
          <p:cNvPr id="9" name="ZoneTexte 8">
            <a:extLst>
              <a:ext uri="{FF2B5EF4-FFF2-40B4-BE49-F238E27FC236}">
                <a16:creationId xmlns:a16="http://schemas.microsoft.com/office/drawing/2014/main" id="{6DE7F716-5175-DA62-E013-BB28173CBA96}"/>
              </a:ext>
            </a:extLst>
          </p:cNvPr>
          <p:cNvSpPr txBox="1"/>
          <p:nvPr/>
        </p:nvSpPr>
        <p:spPr>
          <a:xfrm>
            <a:off x="420052" y="1009663"/>
            <a:ext cx="6308137" cy="461665"/>
          </a:xfrm>
          <a:prstGeom prst="rect">
            <a:avLst/>
          </a:prstGeom>
          <a:noFill/>
        </p:spPr>
        <p:txBody>
          <a:bodyPr wrap="none" rtlCol="0">
            <a:spAutoFit/>
          </a:bodyPr>
          <a:lstStyle/>
          <a:p>
            <a:r>
              <a:rPr lang="fr-FR" sz="2400" b="1" dirty="0">
                <a:solidFill>
                  <a:schemeClr val="accent1"/>
                </a:solidFill>
              </a:rPr>
              <a:t>Jurisprudence – quelques arrêts emblématiques</a:t>
            </a:r>
          </a:p>
        </p:txBody>
      </p:sp>
    </p:spTree>
    <p:extLst>
      <p:ext uri="{BB962C8B-B14F-4D97-AF65-F5344CB8AC3E}">
        <p14:creationId xmlns:p14="http://schemas.microsoft.com/office/powerpoint/2010/main" val="665706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92190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80404" y="1176449"/>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1442140" cy="1569660"/>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4. </a:t>
            </a:r>
            <a:r>
              <a:rPr lang="fr-FR" sz="3200" b="1" dirty="0">
                <a:solidFill>
                  <a:schemeClr val="accent1"/>
                </a:solidFill>
              </a:rPr>
              <a:t>Articulation entre politique d’intégration et prévention/lutte contre les discriminations</a:t>
            </a:r>
          </a:p>
          <a:p>
            <a:endParaRPr lang="fr-FR" sz="3200" dirty="0"/>
          </a:p>
        </p:txBody>
      </p:sp>
      <p:sp>
        <p:nvSpPr>
          <p:cNvPr id="2" name="ZoneTexte 1">
            <a:extLst>
              <a:ext uri="{FF2B5EF4-FFF2-40B4-BE49-F238E27FC236}">
                <a16:creationId xmlns:a16="http://schemas.microsoft.com/office/drawing/2014/main" id="{00B0255F-161F-47FA-3EE3-DABA4E54554F}"/>
              </a:ext>
            </a:extLst>
          </p:cNvPr>
          <p:cNvSpPr txBox="1"/>
          <p:nvPr/>
        </p:nvSpPr>
        <p:spPr>
          <a:xfrm>
            <a:off x="162838" y="946027"/>
            <a:ext cx="10981412"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1F3C66AC-90A0-927D-962C-2A4F6B7A1D39}"/>
              </a:ext>
            </a:extLst>
          </p:cNvPr>
          <p:cNvSpPr txBox="1"/>
          <p:nvPr/>
        </p:nvSpPr>
        <p:spPr>
          <a:xfrm>
            <a:off x="81420" y="1269192"/>
            <a:ext cx="11744324" cy="5109091"/>
          </a:xfrm>
          <a:prstGeom prst="rect">
            <a:avLst/>
          </a:prstGeom>
          <a:noFill/>
        </p:spPr>
        <p:txBody>
          <a:bodyPr wrap="square" rtlCol="0">
            <a:spAutoFit/>
          </a:bodyPr>
          <a:lstStyle/>
          <a:p>
            <a:pPr marL="285750" indent="-285750">
              <a:buFont typeface="Arial" panose="020B0604020202020204" pitchFamily="34" charset="0"/>
              <a:buChar char="•"/>
            </a:pPr>
            <a:r>
              <a:rPr lang="fr-CH" sz="2200" dirty="0">
                <a:solidFill>
                  <a:srgbClr val="212121"/>
                </a:solidFill>
              </a:rPr>
              <a:t>A</a:t>
            </a:r>
            <a:r>
              <a:rPr lang="fr-CH" sz="2200" dirty="0">
                <a:solidFill>
                  <a:srgbClr val="212121"/>
                </a:solidFill>
                <a:effectLst/>
              </a:rPr>
              <a:t>ctions visant la </a:t>
            </a:r>
            <a:r>
              <a:rPr lang="fr-CH" sz="2200" dirty="0" err="1">
                <a:solidFill>
                  <a:srgbClr val="212121"/>
                </a:solidFill>
                <a:effectLst/>
              </a:rPr>
              <a:t>prévention</a:t>
            </a:r>
            <a:r>
              <a:rPr lang="fr-CH" sz="2200" dirty="0">
                <a:solidFill>
                  <a:srgbClr val="212121"/>
                </a:solidFill>
                <a:effectLst/>
              </a:rPr>
              <a:t> du racisme et de la discrimination raciale sont souvent </a:t>
            </a:r>
            <a:r>
              <a:rPr lang="fr-CH" sz="2200" b="1" dirty="0" err="1">
                <a:solidFill>
                  <a:schemeClr val="accent1"/>
                </a:solidFill>
                <a:effectLst/>
              </a:rPr>
              <a:t>intégrées</a:t>
            </a:r>
            <a:r>
              <a:rPr lang="fr-CH" sz="2200" b="1" dirty="0">
                <a:solidFill>
                  <a:schemeClr val="accent1"/>
                </a:solidFill>
                <a:effectLst/>
              </a:rPr>
              <a:t> </a:t>
            </a:r>
            <a:r>
              <a:rPr lang="fr-CH" sz="2200" dirty="0">
                <a:solidFill>
                  <a:srgbClr val="212121"/>
                </a:solidFill>
                <a:effectLst/>
              </a:rPr>
              <a:t>dans les prestations des services </a:t>
            </a:r>
            <a:r>
              <a:rPr lang="fr-CH" sz="2200" dirty="0" err="1">
                <a:solidFill>
                  <a:srgbClr val="212121"/>
                </a:solidFill>
                <a:effectLst/>
              </a:rPr>
              <a:t>chargés</a:t>
            </a:r>
            <a:r>
              <a:rPr lang="fr-CH" sz="2200" dirty="0">
                <a:solidFill>
                  <a:srgbClr val="212121"/>
                </a:solidFill>
                <a:effectLst/>
              </a:rPr>
              <a:t> de l’</a:t>
            </a:r>
            <a:r>
              <a:rPr lang="fr-CH" sz="2200" dirty="0" err="1">
                <a:solidFill>
                  <a:srgbClr val="212121"/>
                </a:solidFill>
                <a:effectLst/>
              </a:rPr>
              <a:t>intégration</a:t>
            </a:r>
            <a:r>
              <a:rPr lang="fr-CH" sz="2200" dirty="0">
                <a:solidFill>
                  <a:srgbClr val="212121"/>
                </a:solidFill>
                <a:effectLst/>
              </a:rPr>
              <a:t> des migrants</a:t>
            </a:r>
          </a:p>
          <a:p>
            <a:endParaRPr lang="fr-CH" sz="2200" dirty="0">
              <a:solidFill>
                <a:srgbClr val="212121"/>
              </a:solidFill>
              <a:effectLst/>
            </a:endParaRPr>
          </a:p>
          <a:p>
            <a:pPr marL="285750" indent="-285750">
              <a:buFont typeface="Arial" panose="020B0604020202020204" pitchFamily="34" charset="0"/>
              <a:buChar char="•"/>
            </a:pPr>
            <a:r>
              <a:rPr lang="fr-CH" sz="2200" dirty="0">
                <a:solidFill>
                  <a:srgbClr val="212121"/>
                </a:solidFill>
              </a:rPr>
              <a:t>P</a:t>
            </a:r>
            <a:r>
              <a:rPr lang="fr-CH" sz="2200" dirty="0">
                <a:solidFill>
                  <a:srgbClr val="212121"/>
                </a:solidFill>
                <a:effectLst/>
              </a:rPr>
              <a:t>encher en faveur d’une </a:t>
            </a:r>
            <a:r>
              <a:rPr lang="fr-CH" sz="2200" b="1" dirty="0" err="1">
                <a:solidFill>
                  <a:schemeClr val="accent1"/>
                </a:solidFill>
                <a:effectLst/>
              </a:rPr>
              <a:t>démarcation</a:t>
            </a:r>
            <a:r>
              <a:rPr lang="fr-CH" sz="2200" b="1" dirty="0">
                <a:solidFill>
                  <a:schemeClr val="accent1"/>
                </a:solidFill>
                <a:effectLst/>
              </a:rPr>
              <a:t> claire </a:t>
            </a:r>
            <a:r>
              <a:rPr lang="fr-CH" sz="2200" dirty="0">
                <a:solidFill>
                  <a:srgbClr val="212121"/>
                </a:solidFill>
                <a:effectLst/>
              </a:rPr>
              <a:t>entre les prestations visant la promotion de l’</a:t>
            </a:r>
            <a:r>
              <a:rPr lang="fr-CH" sz="2200" dirty="0" err="1">
                <a:solidFill>
                  <a:srgbClr val="212121"/>
                </a:solidFill>
                <a:effectLst/>
              </a:rPr>
              <a:t>intégration</a:t>
            </a:r>
            <a:r>
              <a:rPr lang="fr-CH" sz="2200" dirty="0">
                <a:solidFill>
                  <a:srgbClr val="212121"/>
                </a:solidFill>
                <a:effectLst/>
              </a:rPr>
              <a:t> des migrants et les actions en </a:t>
            </a:r>
            <a:r>
              <a:rPr lang="fr-CH" sz="2200" dirty="0" err="1">
                <a:solidFill>
                  <a:srgbClr val="212121"/>
                </a:solidFill>
                <a:effectLst/>
              </a:rPr>
              <a:t>matière</a:t>
            </a:r>
            <a:r>
              <a:rPr lang="fr-CH" sz="2200" dirty="0">
                <a:solidFill>
                  <a:srgbClr val="212121"/>
                </a:solidFill>
                <a:effectLst/>
              </a:rPr>
              <a:t> de </a:t>
            </a:r>
            <a:r>
              <a:rPr lang="fr-CH" sz="2200" dirty="0" err="1">
                <a:solidFill>
                  <a:srgbClr val="212121"/>
                </a:solidFill>
                <a:effectLst/>
              </a:rPr>
              <a:t>prévention</a:t>
            </a:r>
            <a:r>
              <a:rPr lang="fr-CH" sz="2200" dirty="0">
                <a:solidFill>
                  <a:srgbClr val="212121"/>
                </a:solidFill>
                <a:effectLst/>
              </a:rPr>
              <a:t> du racisme</a:t>
            </a:r>
          </a:p>
          <a:p>
            <a:endParaRPr lang="fr-CH" sz="2200" dirty="0">
              <a:solidFill>
                <a:srgbClr val="212121"/>
              </a:solidFill>
              <a:effectLst/>
            </a:endParaRPr>
          </a:p>
          <a:p>
            <a:pPr marL="285750" indent="-285750">
              <a:buFont typeface="Arial" panose="020B0604020202020204" pitchFamily="34" charset="0"/>
              <a:buChar char="•"/>
            </a:pPr>
            <a:r>
              <a:rPr lang="fr-CH" sz="2200" dirty="0">
                <a:solidFill>
                  <a:srgbClr val="212121"/>
                </a:solidFill>
              </a:rPr>
              <a:t>L</a:t>
            </a:r>
            <a:r>
              <a:rPr lang="fr-CH" sz="2200" dirty="0">
                <a:solidFill>
                  <a:srgbClr val="212121"/>
                </a:solidFill>
                <a:effectLst/>
              </a:rPr>
              <a:t>e racisme est un </a:t>
            </a:r>
            <a:r>
              <a:rPr lang="fr-CH" sz="2200" dirty="0" err="1">
                <a:solidFill>
                  <a:srgbClr val="212121"/>
                </a:solidFill>
                <a:effectLst/>
              </a:rPr>
              <a:t>fléau</a:t>
            </a:r>
            <a:r>
              <a:rPr lang="fr-CH" sz="2200" dirty="0">
                <a:solidFill>
                  <a:srgbClr val="212121"/>
                </a:solidFill>
                <a:effectLst/>
              </a:rPr>
              <a:t> qui n’</a:t>
            </a:r>
            <a:r>
              <a:rPr lang="fr-CH" sz="2200" dirty="0" err="1">
                <a:solidFill>
                  <a:srgbClr val="212121"/>
                </a:solidFill>
                <a:effectLst/>
              </a:rPr>
              <a:t>épargne</a:t>
            </a:r>
            <a:r>
              <a:rPr lang="fr-CH" sz="2200" dirty="0">
                <a:solidFill>
                  <a:srgbClr val="212121"/>
                </a:solidFill>
                <a:effectLst/>
              </a:rPr>
              <a:t> aucune </a:t>
            </a:r>
            <a:r>
              <a:rPr lang="fr-CH" sz="2200" dirty="0" err="1">
                <a:solidFill>
                  <a:srgbClr val="212121"/>
                </a:solidFill>
                <a:effectLst/>
              </a:rPr>
              <a:t>catégorie</a:t>
            </a:r>
            <a:r>
              <a:rPr lang="fr-CH" sz="2200" dirty="0">
                <a:solidFill>
                  <a:srgbClr val="212121"/>
                </a:solidFill>
                <a:effectLst/>
              </a:rPr>
              <a:t> sociale. L’</a:t>
            </a:r>
            <a:r>
              <a:rPr lang="fr-CH" sz="2200" dirty="0" err="1">
                <a:solidFill>
                  <a:srgbClr val="212121"/>
                </a:solidFill>
                <a:effectLst/>
              </a:rPr>
              <a:t>idée</a:t>
            </a:r>
            <a:r>
              <a:rPr lang="fr-CH" sz="2200" dirty="0">
                <a:solidFill>
                  <a:srgbClr val="212121"/>
                </a:solidFill>
                <a:effectLst/>
              </a:rPr>
              <a:t> selon laquelle les </a:t>
            </a:r>
            <a:r>
              <a:rPr lang="fr-CH" sz="2200" b="1" dirty="0">
                <a:solidFill>
                  <a:schemeClr val="accent1"/>
                </a:solidFill>
                <a:effectLst/>
              </a:rPr>
              <a:t>migrants </a:t>
            </a:r>
            <a:r>
              <a:rPr lang="fr-CH" sz="2200" dirty="0">
                <a:solidFill>
                  <a:srgbClr val="212121"/>
                </a:solidFill>
                <a:effectLst/>
              </a:rPr>
              <a:t>sont les principales victimes d’actes à </a:t>
            </a:r>
            <a:r>
              <a:rPr lang="fr-CH" sz="2200" dirty="0" err="1">
                <a:solidFill>
                  <a:srgbClr val="212121"/>
                </a:solidFill>
                <a:effectLst/>
              </a:rPr>
              <a:t>caractère</a:t>
            </a:r>
            <a:r>
              <a:rPr lang="fr-CH" sz="2200" dirty="0">
                <a:solidFill>
                  <a:srgbClr val="212121"/>
                </a:solidFill>
                <a:effectLst/>
              </a:rPr>
              <a:t> raciste est </a:t>
            </a:r>
            <a:r>
              <a:rPr lang="fr-CH" sz="2200" dirty="0" err="1">
                <a:solidFill>
                  <a:srgbClr val="212121"/>
                </a:solidFill>
                <a:effectLst/>
              </a:rPr>
              <a:t>erronée</a:t>
            </a:r>
            <a:r>
              <a:rPr lang="fr-CH" sz="2200" dirty="0">
                <a:solidFill>
                  <a:srgbClr val="212121"/>
                </a:solidFill>
                <a:effectLst/>
              </a:rPr>
              <a:t>. En effet, qu’elles soient migrantes ou suisses, des personnes d’origines </a:t>
            </a:r>
            <a:r>
              <a:rPr lang="fr-CH" sz="2200" dirty="0" err="1">
                <a:solidFill>
                  <a:srgbClr val="212121"/>
                </a:solidFill>
                <a:effectLst/>
              </a:rPr>
              <a:t>très</a:t>
            </a:r>
            <a:r>
              <a:rPr lang="fr-CH" sz="2200" dirty="0">
                <a:solidFill>
                  <a:srgbClr val="212121"/>
                </a:solidFill>
                <a:effectLst/>
              </a:rPr>
              <a:t> diverses peuvent </a:t>
            </a:r>
            <a:r>
              <a:rPr lang="fr-CH" sz="2200" dirty="0" err="1">
                <a:solidFill>
                  <a:srgbClr val="212121"/>
                </a:solidFill>
                <a:effectLst/>
              </a:rPr>
              <a:t>être</a:t>
            </a:r>
            <a:r>
              <a:rPr lang="fr-CH" sz="2200" dirty="0">
                <a:solidFill>
                  <a:srgbClr val="212121"/>
                </a:solidFill>
                <a:effectLst/>
              </a:rPr>
              <a:t> victimes ou auteurs potentiels</a:t>
            </a:r>
          </a:p>
          <a:p>
            <a:endParaRPr lang="fr-CH" sz="2200" dirty="0">
              <a:solidFill>
                <a:srgbClr val="212121"/>
              </a:solidFill>
              <a:effectLst/>
            </a:endParaRPr>
          </a:p>
          <a:p>
            <a:pPr marL="285750" indent="-285750">
              <a:buFont typeface="Arial" panose="020B0604020202020204" pitchFamily="34" charset="0"/>
              <a:buChar char="•"/>
            </a:pPr>
            <a:r>
              <a:rPr lang="fr-CH" sz="2200" dirty="0">
                <a:solidFill>
                  <a:srgbClr val="212121"/>
                </a:solidFill>
              </a:rPr>
              <a:t>L</a:t>
            </a:r>
            <a:r>
              <a:rPr lang="fr-CH" sz="2200" dirty="0">
                <a:solidFill>
                  <a:srgbClr val="212121"/>
                </a:solidFill>
                <a:effectLst/>
              </a:rPr>
              <a:t>’</a:t>
            </a:r>
            <a:r>
              <a:rPr lang="fr-CH" sz="2200" dirty="0" err="1">
                <a:solidFill>
                  <a:srgbClr val="212121"/>
                </a:solidFill>
                <a:effectLst/>
              </a:rPr>
              <a:t>intégration</a:t>
            </a:r>
            <a:r>
              <a:rPr lang="fr-CH" sz="2200" dirty="0">
                <a:solidFill>
                  <a:srgbClr val="212121"/>
                </a:solidFill>
                <a:effectLst/>
              </a:rPr>
              <a:t> </a:t>
            </a:r>
            <a:r>
              <a:rPr lang="fr-CH" sz="2200" dirty="0" err="1">
                <a:solidFill>
                  <a:srgbClr val="212121"/>
                </a:solidFill>
                <a:effectLst/>
              </a:rPr>
              <a:t>réussie</a:t>
            </a:r>
            <a:r>
              <a:rPr lang="fr-CH" sz="2200" dirty="0">
                <a:solidFill>
                  <a:srgbClr val="212121"/>
                </a:solidFill>
                <a:effectLst/>
              </a:rPr>
              <a:t> n’est pas toujours synonyme de mise à l’abri des migrants face aux pratiques discriminatoires. Les migrants parfaitement </a:t>
            </a:r>
            <a:r>
              <a:rPr lang="fr-CH" sz="2200" dirty="0" err="1">
                <a:solidFill>
                  <a:srgbClr val="212121"/>
                </a:solidFill>
                <a:effectLst/>
              </a:rPr>
              <a:t>intégrés</a:t>
            </a:r>
            <a:r>
              <a:rPr lang="fr-CH" sz="2200" dirty="0">
                <a:solidFill>
                  <a:srgbClr val="212121"/>
                </a:solidFill>
                <a:effectLst/>
              </a:rPr>
              <a:t>, sont eux aussi parfois </a:t>
            </a:r>
            <a:r>
              <a:rPr lang="fr-CH" sz="2200" dirty="0" err="1">
                <a:solidFill>
                  <a:srgbClr val="212121"/>
                </a:solidFill>
                <a:effectLst/>
              </a:rPr>
              <a:t>exposés</a:t>
            </a:r>
            <a:r>
              <a:rPr lang="fr-CH" sz="2200" dirty="0">
                <a:solidFill>
                  <a:srgbClr val="212121"/>
                </a:solidFill>
                <a:effectLst/>
              </a:rPr>
              <a:t>, au racisme et à la discrimination. </a:t>
            </a:r>
            <a:r>
              <a:rPr lang="fr-CH" sz="2200" b="1" dirty="0">
                <a:solidFill>
                  <a:schemeClr val="accent1"/>
                </a:solidFill>
                <a:effectLst/>
              </a:rPr>
              <a:t>Ni une </a:t>
            </a:r>
            <a:r>
              <a:rPr lang="fr-CH" sz="2200" b="1" dirty="0" err="1">
                <a:solidFill>
                  <a:schemeClr val="accent1"/>
                </a:solidFill>
                <a:effectLst/>
              </a:rPr>
              <a:t>intégration</a:t>
            </a:r>
            <a:r>
              <a:rPr lang="fr-CH" sz="2200" b="1" dirty="0">
                <a:solidFill>
                  <a:schemeClr val="accent1"/>
                </a:solidFill>
                <a:effectLst/>
              </a:rPr>
              <a:t> </a:t>
            </a:r>
            <a:r>
              <a:rPr lang="fr-CH" sz="2200" b="1" dirty="0" err="1">
                <a:solidFill>
                  <a:schemeClr val="accent1"/>
                </a:solidFill>
                <a:effectLst/>
              </a:rPr>
              <a:t>réussie</a:t>
            </a:r>
            <a:r>
              <a:rPr lang="fr-CH" sz="2200" b="1" dirty="0">
                <a:solidFill>
                  <a:schemeClr val="accent1"/>
                </a:solidFill>
              </a:rPr>
              <a:t>,</a:t>
            </a:r>
            <a:r>
              <a:rPr lang="fr-CH" sz="2200" b="1" dirty="0">
                <a:solidFill>
                  <a:schemeClr val="accent1"/>
                </a:solidFill>
                <a:effectLst/>
              </a:rPr>
              <a:t> ni le passeport suisse ne </a:t>
            </a:r>
            <a:r>
              <a:rPr lang="fr-CH" sz="2200" b="1" dirty="0" err="1">
                <a:solidFill>
                  <a:schemeClr val="accent1"/>
                </a:solidFill>
                <a:effectLst/>
              </a:rPr>
              <a:t>préservent</a:t>
            </a:r>
            <a:r>
              <a:rPr lang="fr-CH" sz="2200" b="1" dirty="0">
                <a:solidFill>
                  <a:schemeClr val="accent1"/>
                </a:solidFill>
                <a:effectLst/>
              </a:rPr>
              <a:t> du racisme </a:t>
            </a:r>
          </a:p>
          <a:p>
            <a:endParaRPr lang="fr-FR" dirty="0"/>
          </a:p>
        </p:txBody>
      </p:sp>
    </p:spTree>
    <p:extLst>
      <p:ext uri="{BB962C8B-B14F-4D97-AF65-F5344CB8AC3E}">
        <p14:creationId xmlns:p14="http://schemas.microsoft.com/office/powerpoint/2010/main" val="11700935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5. Appréciations critiques</a:t>
            </a:r>
            <a:endParaRPr lang="fr-FR" sz="3200" dirty="0"/>
          </a:p>
        </p:txBody>
      </p:sp>
      <p:sp>
        <p:nvSpPr>
          <p:cNvPr id="2" name="ZoneTexte 1">
            <a:extLst>
              <a:ext uri="{FF2B5EF4-FFF2-40B4-BE49-F238E27FC236}">
                <a16:creationId xmlns:a16="http://schemas.microsoft.com/office/drawing/2014/main" id="{1C8F49C3-A378-0B93-3051-E768D6EB31D7}"/>
              </a:ext>
            </a:extLst>
          </p:cNvPr>
          <p:cNvSpPr txBox="1"/>
          <p:nvPr/>
        </p:nvSpPr>
        <p:spPr>
          <a:xfrm>
            <a:off x="284837" y="1038916"/>
            <a:ext cx="11744325" cy="4431983"/>
          </a:xfrm>
          <a:prstGeom prst="rect">
            <a:avLst/>
          </a:prstGeom>
          <a:noFill/>
        </p:spPr>
        <p:txBody>
          <a:bodyPr wrap="square" rtlCol="0">
            <a:spAutoFit/>
          </a:bodyPr>
          <a:lstStyle/>
          <a:p>
            <a:pPr marL="285750" indent="-285750">
              <a:buFont typeface="Arial" panose="020B0604020202020204" pitchFamily="34" charset="0"/>
              <a:buChar char="•"/>
            </a:pPr>
            <a:r>
              <a:rPr lang="fr-CH" sz="2400" dirty="0">
                <a:solidFill>
                  <a:srgbClr val="212121"/>
                </a:solidFill>
                <a:effectLst/>
              </a:rPr>
              <a:t>Ces actes interrogent </a:t>
            </a:r>
            <a:r>
              <a:rPr lang="fr-CH" sz="2400" dirty="0" err="1">
                <a:solidFill>
                  <a:srgbClr val="212121"/>
                </a:solidFill>
                <a:effectLst/>
              </a:rPr>
              <a:t>également</a:t>
            </a:r>
            <a:r>
              <a:rPr lang="fr-CH" sz="2400" dirty="0">
                <a:solidFill>
                  <a:srgbClr val="212121"/>
                </a:solidFill>
                <a:effectLst/>
              </a:rPr>
              <a:t> les </a:t>
            </a:r>
            <a:r>
              <a:rPr lang="fr-CH" sz="2400" b="1" dirty="0">
                <a:solidFill>
                  <a:schemeClr val="accent1"/>
                </a:solidFill>
                <a:effectLst/>
              </a:rPr>
              <a:t>fondements</a:t>
            </a:r>
            <a:r>
              <a:rPr lang="fr-CH" sz="2400" dirty="0">
                <a:solidFill>
                  <a:srgbClr val="212121"/>
                </a:solidFill>
                <a:effectLst/>
              </a:rPr>
              <a:t> et les principes suisses de l’</a:t>
            </a:r>
            <a:r>
              <a:rPr lang="fr-CH" sz="2400" dirty="0" err="1">
                <a:solidFill>
                  <a:srgbClr val="212121"/>
                </a:solidFill>
                <a:effectLst/>
              </a:rPr>
              <a:t>intégration</a:t>
            </a:r>
            <a:r>
              <a:rPr lang="fr-CH" sz="2400" dirty="0">
                <a:solidFill>
                  <a:srgbClr val="212121"/>
                </a:solidFill>
              </a:rPr>
              <a:t>. I</a:t>
            </a:r>
            <a:r>
              <a:rPr lang="fr-CH" sz="2400" dirty="0">
                <a:solidFill>
                  <a:srgbClr val="212121"/>
                </a:solidFill>
                <a:effectLst/>
              </a:rPr>
              <a:t>ls constituent un obstacle important aux </a:t>
            </a:r>
            <a:r>
              <a:rPr lang="fr-CH" sz="2400" dirty="0" err="1">
                <a:solidFill>
                  <a:srgbClr val="212121"/>
                </a:solidFill>
                <a:effectLst/>
              </a:rPr>
              <a:t>possibilités</a:t>
            </a:r>
            <a:r>
              <a:rPr lang="fr-CH" sz="2400" dirty="0">
                <a:solidFill>
                  <a:srgbClr val="212121"/>
                </a:solidFill>
                <a:effectLst/>
              </a:rPr>
              <a:t> d’</a:t>
            </a:r>
            <a:r>
              <a:rPr lang="fr-CH" sz="2400" dirty="0" err="1">
                <a:solidFill>
                  <a:srgbClr val="212121"/>
                </a:solidFill>
                <a:effectLst/>
              </a:rPr>
              <a:t>intégration</a:t>
            </a:r>
            <a:r>
              <a:rPr lang="fr-CH" sz="2400" dirty="0">
                <a:solidFill>
                  <a:srgbClr val="212121"/>
                </a:solidFill>
                <a:effectLst/>
              </a:rPr>
              <a:t> des migrants, causant ainsi une entrave à la coexistence et à la </a:t>
            </a:r>
            <a:r>
              <a:rPr lang="fr-CH" sz="2400" dirty="0" err="1">
                <a:solidFill>
                  <a:srgbClr val="212121"/>
                </a:solidFill>
                <a:effectLst/>
              </a:rPr>
              <a:t>cohésion</a:t>
            </a:r>
            <a:r>
              <a:rPr lang="fr-CH" sz="2400" dirty="0">
                <a:solidFill>
                  <a:srgbClr val="212121"/>
                </a:solidFill>
                <a:effectLst/>
              </a:rPr>
              <a:t> sociale</a:t>
            </a:r>
          </a:p>
          <a:p>
            <a:endParaRPr lang="fr-CH" sz="2400" dirty="0">
              <a:solidFill>
                <a:srgbClr val="212121"/>
              </a:solidFill>
              <a:effectLst/>
            </a:endParaRPr>
          </a:p>
          <a:p>
            <a:pPr marL="285750" indent="-285750">
              <a:buFont typeface="Arial" panose="020B0604020202020204" pitchFamily="34" charset="0"/>
              <a:buChar char="•"/>
            </a:pPr>
            <a:r>
              <a:rPr lang="fr-CH" sz="2400" dirty="0">
                <a:solidFill>
                  <a:srgbClr val="212121"/>
                </a:solidFill>
                <a:effectLst/>
              </a:rPr>
              <a:t>Pour qu’une </a:t>
            </a:r>
            <a:r>
              <a:rPr lang="fr-CH" sz="2400" dirty="0" err="1">
                <a:solidFill>
                  <a:srgbClr val="212121"/>
                </a:solidFill>
                <a:effectLst/>
              </a:rPr>
              <a:t>véritable</a:t>
            </a:r>
            <a:r>
              <a:rPr lang="fr-CH" sz="2400" dirty="0">
                <a:solidFill>
                  <a:srgbClr val="212121"/>
                </a:solidFill>
                <a:effectLst/>
              </a:rPr>
              <a:t> politique de </a:t>
            </a:r>
            <a:r>
              <a:rPr lang="fr-CH" sz="2400" dirty="0" err="1">
                <a:solidFill>
                  <a:srgbClr val="212121"/>
                </a:solidFill>
                <a:effectLst/>
              </a:rPr>
              <a:t>prévention</a:t>
            </a:r>
            <a:r>
              <a:rPr lang="fr-CH" sz="2400" dirty="0">
                <a:solidFill>
                  <a:srgbClr val="212121"/>
                </a:solidFill>
                <a:effectLst/>
              </a:rPr>
              <a:t> des actes discriminatoires dans la </a:t>
            </a:r>
            <a:r>
              <a:rPr lang="fr-CH" sz="2400" dirty="0" err="1">
                <a:solidFill>
                  <a:srgbClr val="212121"/>
                </a:solidFill>
                <a:effectLst/>
              </a:rPr>
              <a:t>sociéte</a:t>
            </a:r>
            <a:r>
              <a:rPr lang="fr-CH" sz="2400" dirty="0">
                <a:solidFill>
                  <a:srgbClr val="212121"/>
                </a:solidFill>
                <a:effectLst/>
              </a:rPr>
              <a:t>́ soit </a:t>
            </a:r>
            <a:r>
              <a:rPr lang="fr-CH" sz="2400" dirty="0" err="1">
                <a:solidFill>
                  <a:srgbClr val="212121"/>
                </a:solidFill>
                <a:effectLst/>
              </a:rPr>
              <a:t>établie</a:t>
            </a:r>
            <a:r>
              <a:rPr lang="fr-CH" sz="2400" dirty="0">
                <a:solidFill>
                  <a:srgbClr val="212121"/>
                </a:solidFill>
                <a:effectLst/>
              </a:rPr>
              <a:t>, </a:t>
            </a:r>
            <a:r>
              <a:rPr lang="fr-CH" sz="2400" b="1" dirty="0">
                <a:solidFill>
                  <a:schemeClr val="accent1"/>
                </a:solidFill>
                <a:effectLst/>
              </a:rPr>
              <a:t>tous </a:t>
            </a:r>
            <a:r>
              <a:rPr lang="fr-CH" sz="2400" dirty="0">
                <a:solidFill>
                  <a:srgbClr val="212121"/>
                </a:solidFill>
                <a:effectLst/>
              </a:rPr>
              <a:t>les acteurs de la </a:t>
            </a:r>
            <a:r>
              <a:rPr lang="fr-CH" sz="2400" dirty="0" err="1">
                <a:solidFill>
                  <a:srgbClr val="212121"/>
                </a:solidFill>
                <a:effectLst/>
              </a:rPr>
              <a:t>sociéte</a:t>
            </a:r>
            <a:r>
              <a:rPr lang="fr-CH" sz="2400" dirty="0">
                <a:solidFill>
                  <a:srgbClr val="212121"/>
                </a:solidFill>
                <a:effectLst/>
              </a:rPr>
              <a:t>́, et surtout les institutions ainsi que les politiques </a:t>
            </a:r>
            <a:r>
              <a:rPr lang="fr-CH" sz="2400" dirty="0" err="1">
                <a:solidFill>
                  <a:srgbClr val="212121"/>
                </a:solidFill>
                <a:effectLst/>
              </a:rPr>
              <a:t>étatiques</a:t>
            </a:r>
            <a:r>
              <a:rPr lang="fr-CH" sz="2400" dirty="0">
                <a:solidFill>
                  <a:srgbClr val="212121"/>
                </a:solidFill>
                <a:effectLst/>
              </a:rPr>
              <a:t> doivent </a:t>
            </a:r>
            <a:r>
              <a:rPr lang="fr-CH" sz="2400" dirty="0" err="1">
                <a:solidFill>
                  <a:srgbClr val="212121"/>
                </a:solidFill>
                <a:effectLst/>
              </a:rPr>
              <a:t>être</a:t>
            </a:r>
            <a:r>
              <a:rPr lang="fr-CH" sz="2400" dirty="0">
                <a:solidFill>
                  <a:srgbClr val="212121"/>
                </a:solidFill>
                <a:effectLst/>
              </a:rPr>
              <a:t> </a:t>
            </a:r>
            <a:r>
              <a:rPr lang="fr-CH" sz="2400" dirty="0" err="1">
                <a:solidFill>
                  <a:srgbClr val="212121"/>
                </a:solidFill>
                <a:effectLst/>
              </a:rPr>
              <a:t>prêts</a:t>
            </a:r>
            <a:r>
              <a:rPr lang="fr-CH" sz="2400" dirty="0">
                <a:solidFill>
                  <a:srgbClr val="212121"/>
                </a:solidFill>
                <a:effectLst/>
              </a:rPr>
              <a:t> à renforcer leurs efforts et leur engagement concret en la </a:t>
            </a:r>
            <a:r>
              <a:rPr lang="fr-CH" sz="2400" dirty="0" err="1">
                <a:solidFill>
                  <a:srgbClr val="212121"/>
                </a:solidFill>
                <a:effectLst/>
              </a:rPr>
              <a:t>matière</a:t>
            </a:r>
            <a:endParaRPr lang="fr-CH" sz="2400" dirty="0">
              <a:solidFill>
                <a:srgbClr val="212121"/>
              </a:solidFill>
              <a:effectLst/>
            </a:endParaRPr>
          </a:p>
          <a:p>
            <a:endParaRPr lang="fr-CH" sz="2400" dirty="0">
              <a:solidFill>
                <a:srgbClr val="212121"/>
              </a:solidFill>
            </a:endParaRPr>
          </a:p>
          <a:p>
            <a:pPr marL="285750" indent="-285750">
              <a:buFont typeface="Arial" panose="020B0604020202020204" pitchFamily="34" charset="0"/>
              <a:buChar char="•"/>
            </a:pPr>
            <a:r>
              <a:rPr lang="fr-CH" sz="2400" dirty="0">
                <a:solidFill>
                  <a:srgbClr val="212121"/>
                </a:solidFill>
                <a:effectLst/>
              </a:rPr>
              <a:t>Les lois seules ne suffisent pas. Les </a:t>
            </a:r>
            <a:r>
              <a:rPr lang="fr-CH" sz="2400" dirty="0" err="1">
                <a:solidFill>
                  <a:srgbClr val="212121"/>
                </a:solidFill>
                <a:effectLst/>
              </a:rPr>
              <a:t>expériences</a:t>
            </a:r>
            <a:r>
              <a:rPr lang="fr-CH" sz="2400" dirty="0">
                <a:solidFill>
                  <a:srgbClr val="212121"/>
                </a:solidFill>
                <a:effectLst/>
              </a:rPr>
              <a:t> pratiques montrent aussi clairement la grande </a:t>
            </a:r>
            <a:r>
              <a:rPr lang="fr-CH" sz="2400" b="1" dirty="0">
                <a:solidFill>
                  <a:schemeClr val="accent1"/>
                </a:solidFill>
                <a:effectLst/>
              </a:rPr>
              <a:t>insuffisance de l’arsenal juridique</a:t>
            </a:r>
          </a:p>
          <a:p>
            <a:endParaRPr lang="fr-FR" dirty="0"/>
          </a:p>
        </p:txBody>
      </p:sp>
    </p:spTree>
    <p:extLst>
      <p:ext uri="{BB962C8B-B14F-4D97-AF65-F5344CB8AC3E}">
        <p14:creationId xmlns:p14="http://schemas.microsoft.com/office/powerpoint/2010/main" val="16850757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33AF8DA-7135-7F32-EABB-508EF3E000B6}"/>
              </a:ext>
            </a:extLst>
          </p:cNvPr>
          <p:cNvPicPr>
            <a:picLocks noChangeAspect="1"/>
          </p:cNvPicPr>
          <p:nvPr/>
        </p:nvPicPr>
        <p:blipFill>
          <a:blip r:embed="rId3"/>
          <a:stretch>
            <a:fillRect/>
          </a:stretch>
        </p:blipFill>
        <p:spPr>
          <a:xfrm rot="20668773">
            <a:off x="5122606" y="426248"/>
            <a:ext cx="2449031" cy="3465688"/>
          </a:xfrm>
          <a:prstGeom prst="rect">
            <a:avLst/>
          </a:prstGeom>
        </p:spPr>
      </p:pic>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5. Appréciations critiques</a:t>
            </a:r>
            <a:endParaRPr lang="fr-FR" sz="3200" dirty="0"/>
          </a:p>
        </p:txBody>
      </p:sp>
      <p:pic>
        <p:nvPicPr>
          <p:cNvPr id="4" name="Image 3">
            <a:extLst>
              <a:ext uri="{FF2B5EF4-FFF2-40B4-BE49-F238E27FC236}">
                <a16:creationId xmlns:a16="http://schemas.microsoft.com/office/drawing/2014/main" id="{ED01BE34-24BC-1187-8483-20F7E56BB055}"/>
              </a:ext>
            </a:extLst>
          </p:cNvPr>
          <p:cNvPicPr>
            <a:picLocks noChangeAspect="1"/>
          </p:cNvPicPr>
          <p:nvPr/>
        </p:nvPicPr>
        <p:blipFill>
          <a:blip r:embed="rId4"/>
          <a:stretch>
            <a:fillRect/>
          </a:stretch>
        </p:blipFill>
        <p:spPr>
          <a:xfrm>
            <a:off x="1500557" y="3069263"/>
            <a:ext cx="5536531" cy="2696050"/>
          </a:xfrm>
          <a:prstGeom prst="rect">
            <a:avLst/>
          </a:prstGeom>
        </p:spPr>
      </p:pic>
      <p:pic>
        <p:nvPicPr>
          <p:cNvPr id="9" name="Image 8">
            <a:extLst>
              <a:ext uri="{FF2B5EF4-FFF2-40B4-BE49-F238E27FC236}">
                <a16:creationId xmlns:a16="http://schemas.microsoft.com/office/drawing/2014/main" id="{F0F6309E-17CC-D035-AD32-6E1363C5A491}"/>
              </a:ext>
            </a:extLst>
          </p:cNvPr>
          <p:cNvPicPr>
            <a:picLocks noChangeAspect="1"/>
          </p:cNvPicPr>
          <p:nvPr/>
        </p:nvPicPr>
        <p:blipFill>
          <a:blip r:embed="rId5"/>
          <a:stretch>
            <a:fillRect/>
          </a:stretch>
        </p:blipFill>
        <p:spPr>
          <a:xfrm>
            <a:off x="7327462" y="0"/>
            <a:ext cx="4676492" cy="6684861"/>
          </a:xfrm>
          <a:prstGeom prst="rect">
            <a:avLst/>
          </a:prstGeom>
        </p:spPr>
      </p:pic>
      <p:pic>
        <p:nvPicPr>
          <p:cNvPr id="3" name="Image 2">
            <a:extLst>
              <a:ext uri="{FF2B5EF4-FFF2-40B4-BE49-F238E27FC236}">
                <a16:creationId xmlns:a16="http://schemas.microsoft.com/office/drawing/2014/main" id="{D3D926A4-2ADB-B433-698A-F2A54B7D882C}"/>
              </a:ext>
            </a:extLst>
          </p:cNvPr>
          <p:cNvPicPr>
            <a:picLocks noChangeAspect="1"/>
          </p:cNvPicPr>
          <p:nvPr/>
        </p:nvPicPr>
        <p:blipFill>
          <a:blip r:embed="rId6"/>
          <a:stretch>
            <a:fillRect/>
          </a:stretch>
        </p:blipFill>
        <p:spPr>
          <a:xfrm>
            <a:off x="517476" y="1133112"/>
            <a:ext cx="4218866" cy="1756270"/>
          </a:xfrm>
          <a:prstGeom prst="rect">
            <a:avLst/>
          </a:prstGeom>
        </p:spPr>
      </p:pic>
      <p:cxnSp>
        <p:nvCxnSpPr>
          <p:cNvPr id="7" name="Connecteur droit 6">
            <a:extLst>
              <a:ext uri="{FF2B5EF4-FFF2-40B4-BE49-F238E27FC236}">
                <a16:creationId xmlns:a16="http://schemas.microsoft.com/office/drawing/2014/main" id="{755C0967-63DF-395C-A778-A302BD8D7D7B}"/>
              </a:ext>
            </a:extLst>
          </p:cNvPr>
          <p:cNvCxnSpPr>
            <a:cxnSpLocks/>
          </p:cNvCxnSpPr>
          <p:nvPr/>
        </p:nvCxnSpPr>
        <p:spPr>
          <a:xfrm>
            <a:off x="7679871" y="1133112"/>
            <a:ext cx="13389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347A230D-F55E-FEA7-31BF-BCDF516FDCAB}"/>
              </a:ext>
            </a:extLst>
          </p:cNvPr>
          <p:cNvCxnSpPr>
            <a:cxnSpLocks/>
          </p:cNvCxnSpPr>
          <p:nvPr/>
        </p:nvCxnSpPr>
        <p:spPr>
          <a:xfrm>
            <a:off x="7936785" y="2159092"/>
            <a:ext cx="2062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8AA93BD1-7C4F-79F4-C5E3-0360FF323841}"/>
              </a:ext>
            </a:extLst>
          </p:cNvPr>
          <p:cNvCxnSpPr>
            <a:cxnSpLocks/>
          </p:cNvCxnSpPr>
          <p:nvPr/>
        </p:nvCxnSpPr>
        <p:spPr>
          <a:xfrm>
            <a:off x="7576731" y="2525486"/>
            <a:ext cx="7889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2BF233A2-3BD1-CD17-E23A-7F6F6B954B27}"/>
              </a:ext>
            </a:extLst>
          </p:cNvPr>
          <p:cNvCxnSpPr>
            <a:cxnSpLocks/>
          </p:cNvCxnSpPr>
          <p:nvPr/>
        </p:nvCxnSpPr>
        <p:spPr>
          <a:xfrm>
            <a:off x="7783287" y="6002697"/>
            <a:ext cx="1507670"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id="{618BA4CF-8E05-7DEE-CBE9-29856744AAA6}"/>
              </a:ext>
            </a:extLst>
          </p:cNvPr>
          <p:cNvCxnSpPr>
            <a:cxnSpLocks/>
          </p:cNvCxnSpPr>
          <p:nvPr/>
        </p:nvCxnSpPr>
        <p:spPr>
          <a:xfrm>
            <a:off x="7511144" y="6087614"/>
            <a:ext cx="838198"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5" name="Connecteur droit 24">
            <a:extLst>
              <a:ext uri="{FF2B5EF4-FFF2-40B4-BE49-F238E27FC236}">
                <a16:creationId xmlns:a16="http://schemas.microsoft.com/office/drawing/2014/main" id="{A7930457-6F8E-B894-CFA6-4E0767494037}"/>
              </a:ext>
            </a:extLst>
          </p:cNvPr>
          <p:cNvCxnSpPr>
            <a:cxnSpLocks/>
          </p:cNvCxnSpPr>
          <p:nvPr/>
        </p:nvCxnSpPr>
        <p:spPr>
          <a:xfrm>
            <a:off x="7511144" y="6490385"/>
            <a:ext cx="729342"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D207DC64-BBF4-62ED-3485-FF0C3B6FC500}"/>
              </a:ext>
            </a:extLst>
          </p:cNvPr>
          <p:cNvCxnSpPr>
            <a:cxnSpLocks/>
          </p:cNvCxnSpPr>
          <p:nvPr/>
        </p:nvCxnSpPr>
        <p:spPr>
          <a:xfrm>
            <a:off x="10700657" y="1419811"/>
            <a:ext cx="937290"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9" name="Connecteur droit 28">
            <a:extLst>
              <a:ext uri="{FF2B5EF4-FFF2-40B4-BE49-F238E27FC236}">
                <a16:creationId xmlns:a16="http://schemas.microsoft.com/office/drawing/2014/main" id="{545E33EA-B6DF-4DF2-827B-CCF5DD6E3B94}"/>
              </a:ext>
            </a:extLst>
          </p:cNvPr>
          <p:cNvCxnSpPr>
            <a:cxnSpLocks/>
          </p:cNvCxnSpPr>
          <p:nvPr/>
        </p:nvCxnSpPr>
        <p:spPr>
          <a:xfrm>
            <a:off x="9763367" y="1539554"/>
            <a:ext cx="393004"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AC602FDD-2DF2-DDB6-8007-A602B24319B9}"/>
              </a:ext>
            </a:extLst>
          </p:cNvPr>
          <p:cNvCxnSpPr>
            <a:cxnSpLocks/>
          </p:cNvCxnSpPr>
          <p:nvPr/>
        </p:nvCxnSpPr>
        <p:spPr>
          <a:xfrm>
            <a:off x="10232571" y="2156595"/>
            <a:ext cx="598714"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3" name="Connecteur droit 32">
            <a:extLst>
              <a:ext uri="{FF2B5EF4-FFF2-40B4-BE49-F238E27FC236}">
                <a16:creationId xmlns:a16="http://schemas.microsoft.com/office/drawing/2014/main" id="{D2F80DEF-5B2D-FBD9-E06E-A77FD7F427FA}"/>
              </a:ext>
            </a:extLst>
          </p:cNvPr>
          <p:cNvCxnSpPr>
            <a:cxnSpLocks/>
          </p:cNvCxnSpPr>
          <p:nvPr/>
        </p:nvCxnSpPr>
        <p:spPr>
          <a:xfrm>
            <a:off x="9862457" y="2525486"/>
            <a:ext cx="1306845"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E197301E-FFE5-78D8-AC24-159F848F2EA8}"/>
              </a:ext>
            </a:extLst>
          </p:cNvPr>
          <p:cNvCxnSpPr>
            <a:cxnSpLocks/>
          </p:cNvCxnSpPr>
          <p:nvPr/>
        </p:nvCxnSpPr>
        <p:spPr>
          <a:xfrm>
            <a:off x="10156371" y="4050709"/>
            <a:ext cx="272143"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7" name="Connecteur droit 36">
            <a:extLst>
              <a:ext uri="{FF2B5EF4-FFF2-40B4-BE49-F238E27FC236}">
                <a16:creationId xmlns:a16="http://schemas.microsoft.com/office/drawing/2014/main" id="{2E5B3224-8CE5-F6E0-D6FD-E4BCA20DB683}"/>
              </a:ext>
            </a:extLst>
          </p:cNvPr>
          <p:cNvCxnSpPr>
            <a:cxnSpLocks/>
          </p:cNvCxnSpPr>
          <p:nvPr/>
        </p:nvCxnSpPr>
        <p:spPr>
          <a:xfrm>
            <a:off x="11039233" y="5520281"/>
            <a:ext cx="598714"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8" name="Connecteur droit 37">
            <a:extLst>
              <a:ext uri="{FF2B5EF4-FFF2-40B4-BE49-F238E27FC236}">
                <a16:creationId xmlns:a16="http://schemas.microsoft.com/office/drawing/2014/main" id="{E40D33DE-9553-E51E-B4A6-3F10A5C7B241}"/>
              </a:ext>
            </a:extLst>
          </p:cNvPr>
          <p:cNvCxnSpPr>
            <a:cxnSpLocks/>
          </p:cNvCxnSpPr>
          <p:nvPr/>
        </p:nvCxnSpPr>
        <p:spPr>
          <a:xfrm>
            <a:off x="9763367" y="5661795"/>
            <a:ext cx="937290"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40" name="Connecteur droit 39">
            <a:extLst>
              <a:ext uri="{FF2B5EF4-FFF2-40B4-BE49-F238E27FC236}">
                <a16:creationId xmlns:a16="http://schemas.microsoft.com/office/drawing/2014/main" id="{3259817A-AD14-B69E-1178-E99201927234}"/>
              </a:ext>
            </a:extLst>
          </p:cNvPr>
          <p:cNvCxnSpPr>
            <a:cxnSpLocks/>
          </p:cNvCxnSpPr>
          <p:nvPr/>
        </p:nvCxnSpPr>
        <p:spPr>
          <a:xfrm>
            <a:off x="1861456" y="4823595"/>
            <a:ext cx="765453"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42" name="Connecteur droit 41">
            <a:extLst>
              <a:ext uri="{FF2B5EF4-FFF2-40B4-BE49-F238E27FC236}">
                <a16:creationId xmlns:a16="http://schemas.microsoft.com/office/drawing/2014/main" id="{2ABAEE72-B403-3EE9-0EDD-36BF6C6F16FB}"/>
              </a:ext>
            </a:extLst>
          </p:cNvPr>
          <p:cNvCxnSpPr>
            <a:cxnSpLocks/>
          </p:cNvCxnSpPr>
          <p:nvPr/>
        </p:nvCxnSpPr>
        <p:spPr>
          <a:xfrm>
            <a:off x="1676400" y="5280795"/>
            <a:ext cx="1426027"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06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6. Conclusions</a:t>
            </a:r>
            <a:endParaRPr lang="fr-FR" sz="3200" dirty="0"/>
          </a:p>
        </p:txBody>
      </p:sp>
      <p:sp>
        <p:nvSpPr>
          <p:cNvPr id="2" name="ZoneTexte 1">
            <a:extLst>
              <a:ext uri="{FF2B5EF4-FFF2-40B4-BE49-F238E27FC236}">
                <a16:creationId xmlns:a16="http://schemas.microsoft.com/office/drawing/2014/main" id="{81728E16-BDAC-1264-7980-9F9A76CB065E}"/>
              </a:ext>
            </a:extLst>
          </p:cNvPr>
          <p:cNvSpPr txBox="1"/>
          <p:nvPr/>
        </p:nvSpPr>
        <p:spPr>
          <a:xfrm>
            <a:off x="284837" y="916967"/>
            <a:ext cx="11379893" cy="4832092"/>
          </a:xfrm>
          <a:prstGeom prst="rect">
            <a:avLst/>
          </a:prstGeom>
          <a:noFill/>
        </p:spPr>
        <p:txBody>
          <a:bodyPr wrap="square" rtlCol="0">
            <a:spAutoFit/>
          </a:bodyPr>
          <a:lstStyle/>
          <a:p>
            <a:r>
              <a:rPr lang="fr-CH" sz="2400" b="1" i="0" u="none" strike="noStrike" dirty="0">
                <a:solidFill>
                  <a:schemeClr val="accent1"/>
                </a:solidFill>
                <a:effectLst/>
              </a:rPr>
              <a:t>Politique suisse de prévention du racisme et de l’antisémitisme</a:t>
            </a:r>
          </a:p>
          <a:p>
            <a:pPr algn="l"/>
            <a:endParaRPr lang="fr-CH" sz="2400" b="0" i="0" u="none" strike="noStrike" dirty="0">
              <a:effectLst/>
            </a:endParaRPr>
          </a:p>
          <a:p>
            <a:pPr marL="342900" indent="-342900" algn="l">
              <a:buFont typeface="Arial" panose="020B0604020202020204" pitchFamily="34" charset="0"/>
              <a:buChar char="•"/>
            </a:pPr>
            <a:r>
              <a:rPr lang="fr-CH" sz="2000" dirty="0"/>
              <a:t>Arsenal juridique : adoption de </a:t>
            </a:r>
            <a:r>
              <a:rPr lang="fr-CH" sz="2000" b="1" dirty="0">
                <a:solidFill>
                  <a:schemeClr val="accent1"/>
                </a:solidFill>
              </a:rPr>
              <a:t>dispositions civiles idoines, groupes vulnérables, </a:t>
            </a:r>
            <a:r>
              <a:rPr lang="fr-CH" sz="2000" b="1" u="sng" dirty="0">
                <a:solidFill>
                  <a:schemeClr val="accent1"/>
                </a:solidFill>
              </a:rPr>
              <a:t>législation générale contre les discriminations</a:t>
            </a:r>
            <a:r>
              <a:rPr lang="fr-CH" sz="2000" b="1" dirty="0">
                <a:solidFill>
                  <a:schemeClr val="accent1"/>
                </a:solidFill>
              </a:rPr>
              <a:t> et signature/ratification du Protocole n° 12 CEDH</a:t>
            </a:r>
          </a:p>
          <a:p>
            <a:pPr algn="l"/>
            <a:endParaRPr lang="fr-CH" sz="2000" b="1" dirty="0">
              <a:solidFill>
                <a:schemeClr val="accent1"/>
              </a:solidFill>
            </a:endParaRPr>
          </a:p>
          <a:p>
            <a:pPr marL="342900" indent="-342900" algn="l">
              <a:buFont typeface="Arial" panose="020B0604020202020204" pitchFamily="34" charset="0"/>
              <a:buChar char="•"/>
            </a:pPr>
            <a:r>
              <a:rPr lang="fr-CH" sz="2000" b="1" i="0" u="none" strike="noStrike" dirty="0">
                <a:solidFill>
                  <a:schemeClr val="accent1"/>
                </a:solidFill>
                <a:effectLst/>
              </a:rPr>
              <a:t>Plan d’action contre l’antisémitisme / racisme -&gt; </a:t>
            </a:r>
            <a:r>
              <a:rPr lang="fr-CH" sz="2000" b="1" i="0" u="sng" strike="noStrike" dirty="0">
                <a:solidFill>
                  <a:schemeClr val="accent1"/>
                </a:solidFill>
                <a:effectLst/>
              </a:rPr>
              <a:t>organisme indépendant</a:t>
            </a:r>
            <a:r>
              <a:rPr lang="fr-CH" sz="2000" b="1" i="0" u="none" strike="noStrike" dirty="0">
                <a:solidFill>
                  <a:schemeClr val="accent1"/>
                </a:solidFill>
                <a:effectLst/>
              </a:rPr>
              <a:t> de promotion de l’égalité et de lutte/protection contre les discriminations</a:t>
            </a:r>
          </a:p>
          <a:p>
            <a:pPr algn="l"/>
            <a:endParaRPr lang="fr-CH" sz="2000" b="1" i="0" u="none" strike="noStrike" dirty="0">
              <a:solidFill>
                <a:schemeClr val="accent1"/>
              </a:solidFill>
              <a:effectLst/>
            </a:endParaRPr>
          </a:p>
          <a:p>
            <a:pPr marL="342900" indent="-342900">
              <a:buFont typeface="Arial" panose="020B0604020202020204" pitchFamily="34" charset="0"/>
              <a:buChar char="•"/>
            </a:pPr>
            <a:r>
              <a:rPr lang="fr-CH" sz="2000" dirty="0"/>
              <a:t>S</a:t>
            </a:r>
            <a:r>
              <a:rPr lang="fr-CH" sz="2000" dirty="0">
                <a:effectLst/>
              </a:rPr>
              <a:t>outenir les </a:t>
            </a:r>
            <a:r>
              <a:rPr lang="fr-CH" sz="2000" b="1" u="sng" dirty="0">
                <a:solidFill>
                  <a:schemeClr val="accent1"/>
                </a:solidFill>
                <a:effectLst/>
              </a:rPr>
              <a:t>Centres de conseil</a:t>
            </a:r>
            <a:r>
              <a:rPr lang="fr-CH" sz="2000" b="1" dirty="0">
                <a:solidFill>
                  <a:schemeClr val="accent1"/>
                </a:solidFill>
                <a:effectLst/>
              </a:rPr>
              <a:t> pour les victimes du racisme </a:t>
            </a:r>
            <a:r>
              <a:rPr lang="fr-CH" sz="2000" dirty="0">
                <a:effectLst/>
              </a:rPr>
              <a:t>par une augmentation des ressources </a:t>
            </a:r>
            <a:r>
              <a:rPr lang="fr-CH" sz="2000" dirty="0" err="1">
                <a:effectLst/>
              </a:rPr>
              <a:t>financières</a:t>
            </a:r>
            <a:r>
              <a:rPr lang="fr-CH" sz="2000" dirty="0">
                <a:effectLst/>
              </a:rPr>
              <a:t> et humaines (provenant d’un </a:t>
            </a:r>
            <a:r>
              <a:rPr lang="fr-CH" sz="2000" b="1" dirty="0">
                <a:solidFill>
                  <a:schemeClr val="accent1"/>
                </a:solidFill>
                <a:effectLst/>
              </a:rPr>
              <a:t>budget distinct </a:t>
            </a:r>
            <a:r>
              <a:rPr lang="fr-CH" sz="2000" dirty="0">
                <a:effectLst/>
              </a:rPr>
              <a:t>des Programmes d’</a:t>
            </a:r>
            <a:r>
              <a:rPr lang="fr-CH" sz="2000" dirty="0" err="1">
                <a:effectLst/>
              </a:rPr>
              <a:t>intégration</a:t>
            </a:r>
            <a:r>
              <a:rPr lang="fr-CH" sz="2000" dirty="0">
                <a:effectLst/>
              </a:rPr>
              <a:t> cantonaux)</a:t>
            </a:r>
          </a:p>
          <a:p>
            <a:r>
              <a:rPr lang="fr-CH" sz="2000" dirty="0">
                <a:effectLst/>
              </a:rPr>
              <a:t> </a:t>
            </a:r>
          </a:p>
          <a:p>
            <a:pPr marL="342900" indent="-342900">
              <a:buFont typeface="Arial" panose="020B0604020202020204" pitchFamily="34" charset="0"/>
              <a:buChar char="•"/>
            </a:pPr>
            <a:r>
              <a:rPr lang="fr-CH" sz="2000" dirty="0"/>
              <a:t>Augmentation des </a:t>
            </a:r>
            <a:r>
              <a:rPr lang="fr-CH" sz="2000" b="1" u="sng" dirty="0">
                <a:solidFill>
                  <a:schemeClr val="accent1"/>
                </a:solidFill>
              </a:rPr>
              <a:t>aires d’accueil</a:t>
            </a:r>
            <a:r>
              <a:rPr lang="fr-CH" sz="2000" b="1" dirty="0">
                <a:solidFill>
                  <a:schemeClr val="accent1"/>
                </a:solidFill>
              </a:rPr>
              <a:t> </a:t>
            </a:r>
            <a:r>
              <a:rPr lang="fr-CH" sz="2000" dirty="0"/>
              <a:t>pour les gens du voyage</a:t>
            </a:r>
          </a:p>
          <a:p>
            <a:endParaRPr lang="fr-CH" sz="2000" dirty="0"/>
          </a:p>
          <a:p>
            <a:pPr marL="342900" indent="-342900">
              <a:buFont typeface="Arial" panose="020B0604020202020204" pitchFamily="34" charset="0"/>
              <a:buChar char="•"/>
            </a:pPr>
            <a:r>
              <a:rPr lang="fr-CH" sz="2000" b="1" u="sng" dirty="0">
                <a:solidFill>
                  <a:schemeClr val="accent1"/>
                </a:solidFill>
              </a:rPr>
              <a:t>Statut de séjour régulier</a:t>
            </a:r>
            <a:r>
              <a:rPr lang="fr-CH" sz="2000" dirty="0"/>
              <a:t> pour les personnes qui ne peuvent être renvoyées et résident en Suisse depuis plus de 6 ans (Conseil de l’Europe)</a:t>
            </a:r>
          </a:p>
        </p:txBody>
      </p:sp>
    </p:spTree>
    <p:extLst>
      <p:ext uri="{BB962C8B-B14F-4D97-AF65-F5344CB8AC3E}">
        <p14:creationId xmlns:p14="http://schemas.microsoft.com/office/powerpoint/2010/main" val="34237750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DE8E86A-F651-5D4F-B17E-71629E047FBC}"/>
              </a:ext>
            </a:extLst>
          </p:cNvPr>
          <p:cNvSpPr txBox="1"/>
          <p:nvPr/>
        </p:nvSpPr>
        <p:spPr>
          <a:xfrm>
            <a:off x="162838" y="16177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6. Conclusions</a:t>
            </a:r>
            <a:endParaRPr lang="fr-FR" sz="3200" dirty="0"/>
          </a:p>
        </p:txBody>
      </p:sp>
      <p:sp>
        <p:nvSpPr>
          <p:cNvPr id="2" name="ZoneTexte 1">
            <a:extLst>
              <a:ext uri="{FF2B5EF4-FFF2-40B4-BE49-F238E27FC236}">
                <a16:creationId xmlns:a16="http://schemas.microsoft.com/office/drawing/2014/main" id="{81728E16-BDAC-1264-7980-9F9A76CB065E}"/>
              </a:ext>
            </a:extLst>
          </p:cNvPr>
          <p:cNvSpPr txBox="1"/>
          <p:nvPr/>
        </p:nvSpPr>
        <p:spPr>
          <a:xfrm>
            <a:off x="284837" y="916967"/>
            <a:ext cx="11379893" cy="4832092"/>
          </a:xfrm>
          <a:prstGeom prst="rect">
            <a:avLst/>
          </a:prstGeom>
          <a:noFill/>
        </p:spPr>
        <p:txBody>
          <a:bodyPr wrap="square" rtlCol="0">
            <a:spAutoFit/>
          </a:bodyPr>
          <a:lstStyle/>
          <a:p>
            <a:pPr algn="l"/>
            <a:r>
              <a:rPr lang="fr-CH" sz="2400" b="1" i="0" u="none" strike="noStrike" dirty="0">
                <a:solidFill>
                  <a:schemeClr val="accent1"/>
                </a:solidFill>
                <a:effectLst/>
              </a:rPr>
              <a:t>Une compétence au niveau fédéral et l’affaire de toutes et tous</a:t>
            </a:r>
          </a:p>
          <a:p>
            <a:pPr algn="l"/>
            <a:endParaRPr lang="fr-CH" sz="2400" b="1" i="0" u="none" strike="noStrike" dirty="0">
              <a:solidFill>
                <a:schemeClr val="accent1"/>
              </a:solidFill>
              <a:effectLst/>
            </a:endParaRPr>
          </a:p>
          <a:p>
            <a:pPr marL="342900" indent="-342900" algn="l">
              <a:buFont typeface="Arial" panose="020B0604020202020204" pitchFamily="34" charset="0"/>
              <a:buChar char="•"/>
            </a:pPr>
            <a:r>
              <a:rPr lang="fr-CH" sz="2000" b="1" i="0" u="none" strike="noStrike" dirty="0">
                <a:solidFill>
                  <a:schemeClr val="accent1"/>
                </a:solidFill>
                <a:effectLst/>
              </a:rPr>
              <a:t>Mesures de prévention et des campagnes de sensibilisation au niveau national</a:t>
            </a:r>
            <a:r>
              <a:rPr lang="fr-CH" sz="2000" b="0" i="0" u="none" strike="noStrike" dirty="0">
                <a:solidFill>
                  <a:srgbClr val="454545"/>
                </a:solidFill>
                <a:effectLst/>
              </a:rPr>
              <a:t>, et de proposer des instruments pour favoriser le bon usage des réseaux sociaux et des autres moyens de communication comme Internet</a:t>
            </a:r>
          </a:p>
          <a:p>
            <a:pPr algn="l"/>
            <a:endParaRPr lang="fr-CH" sz="2000" b="0" i="0" u="none" strike="noStrike" dirty="0">
              <a:solidFill>
                <a:srgbClr val="454545"/>
              </a:solidFill>
              <a:effectLst/>
            </a:endParaRPr>
          </a:p>
          <a:p>
            <a:pPr marL="342900" indent="-342900" algn="l">
              <a:buFont typeface="Arial" panose="020B0604020202020204" pitchFamily="34" charset="0"/>
              <a:buChar char="•"/>
            </a:pPr>
            <a:r>
              <a:rPr lang="fr-CH" sz="2000" b="0" i="0" u="none" strike="noStrike" dirty="0">
                <a:solidFill>
                  <a:srgbClr val="454545"/>
                </a:solidFill>
                <a:effectLst/>
              </a:rPr>
              <a:t>La prévention doit être adaptée aux différentes formes de discrimination et aux vecteurs utilisés. </a:t>
            </a:r>
            <a:r>
              <a:rPr lang="fr-CH" sz="2000" dirty="0">
                <a:solidFill>
                  <a:srgbClr val="454545"/>
                </a:solidFill>
              </a:rPr>
              <a:t>L</a:t>
            </a:r>
            <a:r>
              <a:rPr lang="fr-CH" sz="2000" b="0" i="0" u="none" strike="noStrike" dirty="0">
                <a:solidFill>
                  <a:srgbClr val="454545"/>
                </a:solidFill>
                <a:effectLst/>
              </a:rPr>
              <a:t>a Confédération doit mettre en place un moyen de </a:t>
            </a:r>
            <a:r>
              <a:rPr lang="fr-CH" sz="2000" b="1" i="0" u="none" strike="noStrike" dirty="0">
                <a:solidFill>
                  <a:schemeClr val="accent1"/>
                </a:solidFill>
                <a:effectLst/>
              </a:rPr>
              <a:t>recensement</a:t>
            </a:r>
            <a:r>
              <a:rPr lang="fr-CH" sz="2000" b="0" i="0" u="none" strike="noStrike" dirty="0">
                <a:solidFill>
                  <a:srgbClr val="454545"/>
                </a:solidFill>
                <a:effectLst/>
              </a:rPr>
              <a:t> fiable qui lui permette de déterminer les cibles prioritaires et l’impact des mesures prises. Laisser tout ceci à la seule compétence des cantons et à l’initiative d’associations ne suffit pas</a:t>
            </a:r>
          </a:p>
          <a:p>
            <a:pPr algn="l"/>
            <a:endParaRPr lang="fr-CH" sz="2000" b="0" i="0" u="none" strike="noStrike" dirty="0">
              <a:solidFill>
                <a:srgbClr val="454545"/>
              </a:solidFill>
              <a:effectLst/>
            </a:endParaRPr>
          </a:p>
          <a:p>
            <a:pPr marL="342900" indent="-342900">
              <a:buFont typeface="Arial" panose="020B0604020202020204" pitchFamily="34" charset="0"/>
              <a:buChar char="•"/>
            </a:pPr>
            <a:r>
              <a:rPr lang="fr-CH" sz="2000" b="0" i="0" u="none" strike="noStrike" dirty="0">
                <a:effectLst/>
              </a:rPr>
              <a:t>La prévention des actes antisémites et les manifestations de racisme ne sont pas seulement une tâche étatique. Elle incombe </a:t>
            </a:r>
            <a:r>
              <a:rPr lang="fr-CH" sz="2000" b="1" i="0" u="none" strike="noStrike" dirty="0">
                <a:solidFill>
                  <a:schemeClr val="accent1"/>
                </a:solidFill>
                <a:effectLst/>
              </a:rPr>
              <a:t>à toutes et tous</a:t>
            </a:r>
            <a:r>
              <a:rPr lang="fr-CH" sz="2000" b="0" i="0" u="none" strike="noStrike" dirty="0">
                <a:effectLst/>
              </a:rPr>
              <a:t>, parents, enseignants, médias, personnalités politiques, partenaires sociaux et autres acteurs de la société civile</a:t>
            </a:r>
          </a:p>
          <a:p>
            <a:pPr marL="342900" indent="-342900" algn="l">
              <a:buFont typeface="Arial" panose="020B0604020202020204" pitchFamily="34" charset="0"/>
              <a:buChar char="•"/>
            </a:pPr>
            <a:endParaRPr lang="fr-CH" sz="2000" b="0" i="0" u="none" strike="noStrike" dirty="0">
              <a:solidFill>
                <a:srgbClr val="454545"/>
              </a:solidFill>
              <a:effectLst/>
            </a:endParaRPr>
          </a:p>
        </p:txBody>
      </p:sp>
    </p:spTree>
    <p:extLst>
      <p:ext uri="{BB962C8B-B14F-4D97-AF65-F5344CB8AC3E}">
        <p14:creationId xmlns:p14="http://schemas.microsoft.com/office/powerpoint/2010/main" val="2381251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206382"/>
            <a:ext cx="10860066" cy="861774"/>
          </a:xfrm>
          <a:prstGeom prst="rect">
            <a:avLst/>
          </a:prstGeom>
          <a:noFill/>
        </p:spPr>
        <p:txBody>
          <a:bodyPr wrap="square" rtlCol="0">
            <a:spAutoFit/>
          </a:bodyPr>
          <a:lstStyle/>
          <a:p>
            <a:r>
              <a:rPr lang="fr-FR" altLang="fr-FR" sz="3200" b="1" dirty="0">
                <a:solidFill>
                  <a:schemeClr val="accent1"/>
                </a:solidFill>
                <a:ea typeface="ＭＳ Ｐゴシック" panose="020B0600070205080204" pitchFamily="34" charset="-128"/>
              </a:rPr>
              <a:t>1. </a:t>
            </a:r>
            <a:r>
              <a:rPr lang="fr-FR" altLang="fr-FR" sz="3200" b="1" dirty="0">
                <a:solidFill>
                  <a:schemeClr val="accent1"/>
                </a:solidFill>
                <a:ea typeface="ＭＳ Ｐゴシック" panose="020B0600070205080204" pitchFamily="34" charset="-128"/>
                <a:cs typeface="Arial" panose="020B0604020202020204" pitchFamily="34" charset="0"/>
              </a:rPr>
              <a:t>Contexte et chiffres</a:t>
            </a:r>
            <a:endParaRPr lang="fr-FR" altLang="fr-FR" sz="3200" b="1" dirty="0">
              <a:solidFill>
                <a:schemeClr val="accent1"/>
              </a:solidFill>
              <a:ea typeface="ＭＳ Ｐゴシック" panose="020B0600070205080204" pitchFamily="34" charset="-128"/>
            </a:endParaRPr>
          </a:p>
          <a:p>
            <a:endParaRPr lang="fr-FR"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3" name="Image 2">
            <a:extLst>
              <a:ext uri="{FF2B5EF4-FFF2-40B4-BE49-F238E27FC236}">
                <a16:creationId xmlns:a16="http://schemas.microsoft.com/office/drawing/2014/main" id="{AE01FC15-8C11-219B-F108-7F638B36B1D1}"/>
              </a:ext>
            </a:extLst>
          </p:cNvPr>
          <p:cNvPicPr>
            <a:picLocks noChangeAspect="1"/>
          </p:cNvPicPr>
          <p:nvPr/>
        </p:nvPicPr>
        <p:blipFill>
          <a:blip r:embed="rId3"/>
          <a:stretch>
            <a:fillRect/>
          </a:stretch>
        </p:blipFill>
        <p:spPr>
          <a:xfrm>
            <a:off x="162838" y="2196458"/>
            <a:ext cx="4075931" cy="2465084"/>
          </a:xfrm>
          <a:prstGeom prst="rect">
            <a:avLst/>
          </a:prstGeom>
        </p:spPr>
      </p:pic>
      <p:pic>
        <p:nvPicPr>
          <p:cNvPr id="7" name="Image 6">
            <a:extLst>
              <a:ext uri="{FF2B5EF4-FFF2-40B4-BE49-F238E27FC236}">
                <a16:creationId xmlns:a16="http://schemas.microsoft.com/office/drawing/2014/main" id="{0258212C-C9A8-EABC-77E8-0B672C13DA64}"/>
              </a:ext>
            </a:extLst>
          </p:cNvPr>
          <p:cNvPicPr>
            <a:picLocks noChangeAspect="1"/>
          </p:cNvPicPr>
          <p:nvPr/>
        </p:nvPicPr>
        <p:blipFill>
          <a:blip r:embed="rId4"/>
          <a:stretch>
            <a:fillRect/>
          </a:stretch>
        </p:blipFill>
        <p:spPr>
          <a:xfrm>
            <a:off x="6536707" y="1560676"/>
            <a:ext cx="4744529" cy="4104816"/>
          </a:xfrm>
          <a:prstGeom prst="rect">
            <a:avLst/>
          </a:prstGeom>
        </p:spPr>
      </p:pic>
      <p:sp>
        <p:nvSpPr>
          <p:cNvPr id="9" name="Flèche vers la droite 8">
            <a:extLst>
              <a:ext uri="{FF2B5EF4-FFF2-40B4-BE49-F238E27FC236}">
                <a16:creationId xmlns:a16="http://schemas.microsoft.com/office/drawing/2014/main" id="{5C2B1A18-981F-0B6D-C755-2B906A8633AE}"/>
              </a:ext>
            </a:extLst>
          </p:cNvPr>
          <p:cNvSpPr/>
          <p:nvPr/>
        </p:nvSpPr>
        <p:spPr>
          <a:xfrm rot="20850794">
            <a:off x="4609876" y="3560466"/>
            <a:ext cx="1965989" cy="4259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8C0BC62-4FC6-BA9E-A6DE-75A4F91894E7}"/>
              </a:ext>
            </a:extLst>
          </p:cNvPr>
          <p:cNvSpPr txBox="1"/>
          <p:nvPr/>
        </p:nvSpPr>
        <p:spPr>
          <a:xfrm>
            <a:off x="10120116" y="6034367"/>
            <a:ext cx="1497526" cy="369332"/>
          </a:xfrm>
          <a:prstGeom prst="rect">
            <a:avLst/>
          </a:prstGeom>
          <a:noFill/>
        </p:spPr>
        <p:txBody>
          <a:bodyPr wrap="none" rtlCol="0">
            <a:spAutoFit/>
          </a:bodyPr>
          <a:lstStyle/>
          <a:p>
            <a:r>
              <a:rPr lang="fr-CH" dirty="0" err="1">
                <a:solidFill>
                  <a:srgbClr val="6B7280"/>
                </a:solidFill>
                <a:latin typeface="Font-Regular"/>
              </a:rPr>
              <a:t>VeS</a:t>
            </a:r>
            <a:r>
              <a:rPr lang="fr-CH" dirty="0">
                <a:solidFill>
                  <a:srgbClr val="6B7280"/>
                </a:solidFill>
                <a:latin typeface="Font-Regular"/>
              </a:rPr>
              <a:t>/OFS </a:t>
            </a:r>
            <a:r>
              <a:rPr lang="fr-CH" b="0" i="0" u="none" strike="noStrike" dirty="0">
                <a:solidFill>
                  <a:srgbClr val="6B7280"/>
                </a:solidFill>
                <a:effectLst/>
                <a:latin typeface="Font-Regular"/>
              </a:rPr>
              <a:t>2024</a:t>
            </a:r>
            <a:endParaRPr lang="fr-FR" dirty="0"/>
          </a:p>
        </p:txBody>
      </p:sp>
      <p:pic>
        <p:nvPicPr>
          <p:cNvPr id="11" name="Image 10">
            <a:extLst>
              <a:ext uri="{FF2B5EF4-FFF2-40B4-BE49-F238E27FC236}">
                <a16:creationId xmlns:a16="http://schemas.microsoft.com/office/drawing/2014/main" id="{1A931689-F53E-3FEA-0A6C-DEBDAD363D5B}"/>
              </a:ext>
            </a:extLst>
          </p:cNvPr>
          <p:cNvPicPr>
            <a:picLocks noChangeAspect="1"/>
          </p:cNvPicPr>
          <p:nvPr/>
        </p:nvPicPr>
        <p:blipFill>
          <a:blip r:embed="rId5"/>
          <a:stretch>
            <a:fillRect/>
          </a:stretch>
        </p:blipFill>
        <p:spPr>
          <a:xfrm>
            <a:off x="3886200" y="4371843"/>
            <a:ext cx="3845243" cy="2293654"/>
          </a:xfrm>
          <a:prstGeom prst="rect">
            <a:avLst/>
          </a:prstGeom>
        </p:spPr>
      </p:pic>
      <p:sp>
        <p:nvSpPr>
          <p:cNvPr id="2" name="Rectangle 1">
            <a:extLst>
              <a:ext uri="{FF2B5EF4-FFF2-40B4-BE49-F238E27FC236}">
                <a16:creationId xmlns:a16="http://schemas.microsoft.com/office/drawing/2014/main" id="{45FB31EF-20DA-85F6-FC54-391C0DA45ABF}"/>
              </a:ext>
            </a:extLst>
          </p:cNvPr>
          <p:cNvSpPr/>
          <p:nvPr/>
        </p:nvSpPr>
        <p:spPr>
          <a:xfrm>
            <a:off x="7791416" y="5131290"/>
            <a:ext cx="961458" cy="5342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E1CDA65-8993-013E-7DC2-E3EC3CA6BCFF}"/>
              </a:ext>
            </a:extLst>
          </p:cNvPr>
          <p:cNvSpPr txBox="1"/>
          <p:nvPr/>
        </p:nvSpPr>
        <p:spPr>
          <a:xfrm>
            <a:off x="7753297" y="5213725"/>
            <a:ext cx="999577" cy="369332"/>
          </a:xfrm>
          <a:prstGeom prst="rect">
            <a:avLst/>
          </a:prstGeom>
          <a:noFill/>
        </p:spPr>
        <p:txBody>
          <a:bodyPr wrap="square" rtlCol="0">
            <a:spAutoFit/>
          </a:bodyPr>
          <a:lstStyle/>
          <a:p>
            <a:r>
              <a:rPr lang="fr-FR" b="1" dirty="0"/>
              <a:t>+ 2%/an</a:t>
            </a:r>
          </a:p>
        </p:txBody>
      </p:sp>
    </p:spTree>
    <p:extLst>
      <p:ext uri="{BB962C8B-B14F-4D97-AF65-F5344CB8AC3E}">
        <p14:creationId xmlns:p14="http://schemas.microsoft.com/office/powerpoint/2010/main" val="21604187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206382"/>
            <a:ext cx="10860066" cy="1846659"/>
          </a:xfrm>
          <a:prstGeom prst="rect">
            <a:avLst/>
          </a:prstGeom>
          <a:noFill/>
        </p:spPr>
        <p:txBody>
          <a:bodyPr wrap="square" rtlCol="0">
            <a:spAutoFit/>
          </a:bodyPr>
          <a:lstStyle/>
          <a:p>
            <a:r>
              <a:rPr lang="fr-FR" altLang="fr-FR" sz="3200" b="1" dirty="0">
                <a:solidFill>
                  <a:schemeClr val="accent1"/>
                </a:solidFill>
                <a:ea typeface="ＭＳ Ｐゴシック" panose="020B0600070205080204" pitchFamily="34" charset="-128"/>
              </a:rPr>
              <a:t>1. </a:t>
            </a:r>
            <a:r>
              <a:rPr lang="fr-FR" altLang="fr-FR" sz="3200" b="1" dirty="0">
                <a:solidFill>
                  <a:schemeClr val="accent1"/>
                </a:solidFill>
                <a:ea typeface="ＭＳ Ｐゴシック" panose="020B0600070205080204" pitchFamily="34" charset="-128"/>
                <a:cs typeface="Arial" panose="020B0604020202020204" pitchFamily="34" charset="0"/>
              </a:rPr>
              <a:t>Contexte et chiffres</a:t>
            </a:r>
            <a:endParaRPr lang="fr-FR" altLang="fr-FR" sz="3200" b="1" dirty="0">
              <a:solidFill>
                <a:schemeClr val="accent1"/>
              </a:solidFill>
              <a:ea typeface="ＭＳ Ｐゴシック" panose="020B0600070205080204" pitchFamily="34" charset="-128"/>
            </a:endParaRPr>
          </a:p>
          <a:p>
            <a:endParaRPr lang="fr-FR" altLang="fr-FR" sz="3200" b="1" dirty="0">
              <a:solidFill>
                <a:schemeClr val="accent1"/>
              </a:solidFill>
              <a:ea typeface="ＭＳ Ｐゴシック" panose="020B0600070205080204" pitchFamily="34" charset="-128"/>
              <a:cs typeface="Arial" panose="020B0604020202020204" pitchFamily="34" charset="0"/>
            </a:endParaRPr>
          </a:p>
          <a:p>
            <a:endParaRPr lang="fr-FR" altLang="fr-FR" sz="3200" b="1" dirty="0">
              <a:solidFill>
                <a:schemeClr val="accent1"/>
              </a:solidFill>
              <a:ea typeface="ＭＳ Ｐゴシック" panose="020B0600070205080204" pitchFamily="34" charset="-128"/>
            </a:endParaRPr>
          </a:p>
          <a:p>
            <a:endParaRPr lang="fr-FR"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3" name="Image 2">
            <a:extLst>
              <a:ext uri="{FF2B5EF4-FFF2-40B4-BE49-F238E27FC236}">
                <a16:creationId xmlns:a16="http://schemas.microsoft.com/office/drawing/2014/main" id="{7BA7D536-B14D-0B5A-3AF8-02305651C337}"/>
              </a:ext>
            </a:extLst>
          </p:cNvPr>
          <p:cNvPicPr>
            <a:picLocks noChangeAspect="1"/>
          </p:cNvPicPr>
          <p:nvPr/>
        </p:nvPicPr>
        <p:blipFill>
          <a:blip r:embed="rId3"/>
          <a:stretch>
            <a:fillRect/>
          </a:stretch>
        </p:blipFill>
        <p:spPr>
          <a:xfrm>
            <a:off x="2166991" y="824174"/>
            <a:ext cx="7858017" cy="5163840"/>
          </a:xfrm>
          <a:prstGeom prst="rect">
            <a:avLst/>
          </a:prstGeom>
        </p:spPr>
      </p:pic>
      <p:sp>
        <p:nvSpPr>
          <p:cNvPr id="4" name="ZoneTexte 3">
            <a:extLst>
              <a:ext uri="{FF2B5EF4-FFF2-40B4-BE49-F238E27FC236}">
                <a16:creationId xmlns:a16="http://schemas.microsoft.com/office/drawing/2014/main" id="{8A68DC28-345D-7743-C85F-4FE0C7C483A8}"/>
              </a:ext>
            </a:extLst>
          </p:cNvPr>
          <p:cNvSpPr txBox="1"/>
          <p:nvPr/>
        </p:nvSpPr>
        <p:spPr>
          <a:xfrm>
            <a:off x="9066206" y="6114508"/>
            <a:ext cx="2834430" cy="369332"/>
          </a:xfrm>
          <a:prstGeom prst="rect">
            <a:avLst/>
          </a:prstGeom>
          <a:noFill/>
        </p:spPr>
        <p:txBody>
          <a:bodyPr wrap="none" rtlCol="0">
            <a:spAutoFit/>
          </a:bodyPr>
          <a:lstStyle/>
          <a:p>
            <a:r>
              <a:rPr lang="fr-FR" dirty="0"/>
              <a:t>Rapport antisémitisme 2023</a:t>
            </a:r>
          </a:p>
        </p:txBody>
      </p:sp>
      <p:sp>
        <p:nvSpPr>
          <p:cNvPr id="2" name="Flèche vers le bas 1">
            <a:extLst>
              <a:ext uri="{FF2B5EF4-FFF2-40B4-BE49-F238E27FC236}">
                <a16:creationId xmlns:a16="http://schemas.microsoft.com/office/drawing/2014/main" id="{B470E457-7A76-81F7-432A-FAE3E34EFBDA}"/>
              </a:ext>
            </a:extLst>
          </p:cNvPr>
          <p:cNvSpPr/>
          <p:nvPr/>
        </p:nvSpPr>
        <p:spPr>
          <a:xfrm rot="9153812">
            <a:off x="8105562" y="3443495"/>
            <a:ext cx="299437" cy="908960"/>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71538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206382"/>
            <a:ext cx="10860066" cy="584775"/>
          </a:xfrm>
          <a:prstGeom prst="rect">
            <a:avLst/>
          </a:prstGeom>
          <a:noFill/>
        </p:spPr>
        <p:txBody>
          <a:bodyPr wrap="square" rtlCol="0">
            <a:spAutoFit/>
          </a:bodyPr>
          <a:lstStyle/>
          <a:p>
            <a:r>
              <a:rPr lang="fr-FR" altLang="fr-FR" sz="3200" b="1" dirty="0">
                <a:solidFill>
                  <a:schemeClr val="accent1"/>
                </a:solidFill>
                <a:ea typeface="ＭＳ Ｐゴシック" panose="020B0600070205080204" pitchFamily="34" charset="-128"/>
              </a:rPr>
              <a:t>1. </a:t>
            </a:r>
            <a:r>
              <a:rPr lang="fr-FR" altLang="fr-FR" sz="3200" b="1" dirty="0">
                <a:solidFill>
                  <a:schemeClr val="accent1"/>
                </a:solidFill>
                <a:ea typeface="ＭＳ Ｐゴシック" panose="020B0600070205080204" pitchFamily="34" charset="-128"/>
                <a:cs typeface="Arial" panose="020B0604020202020204" pitchFamily="34" charset="0"/>
              </a:rPr>
              <a:t>Contexte et chiffres </a:t>
            </a:r>
            <a:endParaRPr lang="fr-FR"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3" name="Image 2">
            <a:extLst>
              <a:ext uri="{FF2B5EF4-FFF2-40B4-BE49-F238E27FC236}">
                <a16:creationId xmlns:a16="http://schemas.microsoft.com/office/drawing/2014/main" id="{C517A96E-2B4E-ECEA-9453-B58962D8354C}"/>
              </a:ext>
            </a:extLst>
          </p:cNvPr>
          <p:cNvPicPr>
            <a:picLocks noChangeAspect="1"/>
          </p:cNvPicPr>
          <p:nvPr/>
        </p:nvPicPr>
        <p:blipFill>
          <a:blip r:embed="rId3"/>
          <a:stretch>
            <a:fillRect/>
          </a:stretch>
        </p:blipFill>
        <p:spPr>
          <a:xfrm>
            <a:off x="2288513" y="1011798"/>
            <a:ext cx="6412576" cy="5840025"/>
          </a:xfrm>
          <a:prstGeom prst="rect">
            <a:avLst/>
          </a:prstGeom>
        </p:spPr>
      </p:pic>
      <p:sp>
        <p:nvSpPr>
          <p:cNvPr id="4" name="ZoneTexte 3">
            <a:extLst>
              <a:ext uri="{FF2B5EF4-FFF2-40B4-BE49-F238E27FC236}">
                <a16:creationId xmlns:a16="http://schemas.microsoft.com/office/drawing/2014/main" id="{1B274450-24E7-2047-BFC8-2C20B2F82A14}"/>
              </a:ext>
            </a:extLst>
          </p:cNvPr>
          <p:cNvSpPr txBox="1"/>
          <p:nvPr/>
        </p:nvSpPr>
        <p:spPr>
          <a:xfrm>
            <a:off x="9072733" y="6087614"/>
            <a:ext cx="2834430" cy="369332"/>
          </a:xfrm>
          <a:prstGeom prst="rect">
            <a:avLst/>
          </a:prstGeom>
          <a:noFill/>
        </p:spPr>
        <p:txBody>
          <a:bodyPr wrap="none" rtlCol="0">
            <a:spAutoFit/>
          </a:bodyPr>
          <a:lstStyle/>
          <a:p>
            <a:r>
              <a:rPr lang="fr-FR" dirty="0"/>
              <a:t>Rapport antisémitisme 2023</a:t>
            </a:r>
          </a:p>
        </p:txBody>
      </p:sp>
      <p:cxnSp>
        <p:nvCxnSpPr>
          <p:cNvPr id="2" name="Connecteur droit 1">
            <a:extLst>
              <a:ext uri="{FF2B5EF4-FFF2-40B4-BE49-F238E27FC236}">
                <a16:creationId xmlns:a16="http://schemas.microsoft.com/office/drawing/2014/main" id="{741C300B-E8DA-F892-FF3F-B1D7D7D367C7}"/>
              </a:ext>
            </a:extLst>
          </p:cNvPr>
          <p:cNvCxnSpPr>
            <a:cxnSpLocks/>
          </p:cNvCxnSpPr>
          <p:nvPr/>
        </p:nvCxnSpPr>
        <p:spPr>
          <a:xfrm>
            <a:off x="3588152" y="5081286"/>
            <a:ext cx="6944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Flèche vers le bas 9">
            <a:extLst>
              <a:ext uri="{FF2B5EF4-FFF2-40B4-BE49-F238E27FC236}">
                <a16:creationId xmlns:a16="http://schemas.microsoft.com/office/drawing/2014/main" id="{7A74219D-19FE-6B4D-F7C2-EF2143AEC08C}"/>
              </a:ext>
            </a:extLst>
          </p:cNvPr>
          <p:cNvSpPr/>
          <p:nvPr/>
        </p:nvSpPr>
        <p:spPr>
          <a:xfrm rot="1853751">
            <a:off x="4256879" y="1995898"/>
            <a:ext cx="294083" cy="659127"/>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52405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206382"/>
            <a:ext cx="10860066" cy="584775"/>
          </a:xfrm>
          <a:prstGeom prst="rect">
            <a:avLst/>
          </a:prstGeom>
          <a:noFill/>
        </p:spPr>
        <p:txBody>
          <a:bodyPr wrap="square" rtlCol="0">
            <a:spAutoFit/>
          </a:bodyPr>
          <a:lstStyle/>
          <a:p>
            <a:r>
              <a:rPr lang="fr-FR" altLang="fr-FR" sz="3200" b="1" dirty="0">
                <a:solidFill>
                  <a:schemeClr val="accent1"/>
                </a:solidFill>
                <a:ea typeface="ＭＳ Ｐゴシック" panose="020B0600070205080204" pitchFamily="34" charset="-128"/>
              </a:rPr>
              <a:t>1. </a:t>
            </a:r>
            <a:r>
              <a:rPr lang="fr-FR" altLang="fr-FR" sz="3200" b="1" dirty="0">
                <a:solidFill>
                  <a:schemeClr val="accent1"/>
                </a:solidFill>
                <a:ea typeface="ＭＳ Ｐゴシック" panose="020B0600070205080204" pitchFamily="34" charset="-128"/>
                <a:cs typeface="Arial" panose="020B0604020202020204" pitchFamily="34" charset="0"/>
              </a:rPr>
              <a:t>Contexte et chiffres</a:t>
            </a:r>
            <a:endParaRPr lang="fr-FR"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pic>
        <p:nvPicPr>
          <p:cNvPr id="3" name="Image 2">
            <a:extLst>
              <a:ext uri="{FF2B5EF4-FFF2-40B4-BE49-F238E27FC236}">
                <a16:creationId xmlns:a16="http://schemas.microsoft.com/office/drawing/2014/main" id="{DF62378E-D6BC-E2B4-7D82-B60893E66348}"/>
              </a:ext>
            </a:extLst>
          </p:cNvPr>
          <p:cNvPicPr>
            <a:picLocks noChangeAspect="1"/>
          </p:cNvPicPr>
          <p:nvPr/>
        </p:nvPicPr>
        <p:blipFill>
          <a:blip r:embed="rId3"/>
          <a:stretch>
            <a:fillRect/>
          </a:stretch>
        </p:blipFill>
        <p:spPr>
          <a:xfrm>
            <a:off x="2493963" y="855193"/>
            <a:ext cx="6464300" cy="5497541"/>
          </a:xfrm>
          <a:prstGeom prst="rect">
            <a:avLst/>
          </a:prstGeom>
        </p:spPr>
      </p:pic>
      <p:sp>
        <p:nvSpPr>
          <p:cNvPr id="4" name="ZoneTexte 3">
            <a:extLst>
              <a:ext uri="{FF2B5EF4-FFF2-40B4-BE49-F238E27FC236}">
                <a16:creationId xmlns:a16="http://schemas.microsoft.com/office/drawing/2014/main" id="{14DE1F64-50E6-A5EE-A5CE-81B6789B0A06}"/>
              </a:ext>
            </a:extLst>
          </p:cNvPr>
          <p:cNvSpPr txBox="1"/>
          <p:nvPr/>
        </p:nvSpPr>
        <p:spPr>
          <a:xfrm>
            <a:off x="9072733" y="5426765"/>
            <a:ext cx="2834430" cy="369332"/>
          </a:xfrm>
          <a:prstGeom prst="rect">
            <a:avLst/>
          </a:prstGeom>
          <a:noFill/>
        </p:spPr>
        <p:txBody>
          <a:bodyPr wrap="none" rtlCol="0">
            <a:spAutoFit/>
          </a:bodyPr>
          <a:lstStyle/>
          <a:p>
            <a:r>
              <a:rPr lang="fr-FR" dirty="0"/>
              <a:t>Rapport antisémitisme 2023</a:t>
            </a:r>
          </a:p>
        </p:txBody>
      </p:sp>
      <p:sp>
        <p:nvSpPr>
          <p:cNvPr id="2" name="Flèche vers le bas 1">
            <a:extLst>
              <a:ext uri="{FF2B5EF4-FFF2-40B4-BE49-F238E27FC236}">
                <a16:creationId xmlns:a16="http://schemas.microsoft.com/office/drawing/2014/main" id="{515F127B-BC48-0CD8-13CD-115692045232}"/>
              </a:ext>
            </a:extLst>
          </p:cNvPr>
          <p:cNvSpPr/>
          <p:nvPr/>
        </p:nvSpPr>
        <p:spPr>
          <a:xfrm rot="5400000">
            <a:off x="8239129" y="3539811"/>
            <a:ext cx="223748" cy="567422"/>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a:extLst>
              <a:ext uri="{FF2B5EF4-FFF2-40B4-BE49-F238E27FC236}">
                <a16:creationId xmlns:a16="http://schemas.microsoft.com/office/drawing/2014/main" id="{B0785794-ECA1-1599-B007-102C6C708F25}"/>
              </a:ext>
            </a:extLst>
          </p:cNvPr>
          <p:cNvSpPr/>
          <p:nvPr/>
        </p:nvSpPr>
        <p:spPr>
          <a:xfrm rot="5400000">
            <a:off x="8204405" y="3050943"/>
            <a:ext cx="223748" cy="567422"/>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30137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162838" y="206382"/>
            <a:ext cx="10860066" cy="584775"/>
          </a:xfrm>
          <a:prstGeom prst="rect">
            <a:avLst/>
          </a:prstGeom>
          <a:noFill/>
        </p:spPr>
        <p:txBody>
          <a:bodyPr wrap="square" rtlCol="0">
            <a:spAutoFit/>
          </a:bodyPr>
          <a:lstStyle/>
          <a:p>
            <a:r>
              <a:rPr lang="fr-FR" altLang="fr-FR" sz="3200" b="1" dirty="0">
                <a:solidFill>
                  <a:schemeClr val="accent1"/>
                </a:solidFill>
                <a:ea typeface="ＭＳ Ｐゴシック" panose="020B0600070205080204" pitchFamily="34" charset="-128"/>
              </a:rPr>
              <a:t>1. </a:t>
            </a:r>
            <a:r>
              <a:rPr lang="fr-FR" altLang="fr-FR" sz="3200" b="1" dirty="0">
                <a:solidFill>
                  <a:schemeClr val="accent1"/>
                </a:solidFill>
                <a:ea typeface="ＭＳ Ｐゴシック" panose="020B0600070205080204" pitchFamily="34" charset="-128"/>
                <a:cs typeface="Arial" panose="020B0604020202020204" pitchFamily="34" charset="0"/>
              </a:rPr>
              <a:t>Contexte et chiffres</a:t>
            </a:r>
            <a:endParaRPr lang="fr-FR"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4" name="ZoneTexte 3">
            <a:extLst>
              <a:ext uri="{FF2B5EF4-FFF2-40B4-BE49-F238E27FC236}">
                <a16:creationId xmlns:a16="http://schemas.microsoft.com/office/drawing/2014/main" id="{14DE1F64-50E6-A5EE-A5CE-81B6789B0A06}"/>
              </a:ext>
            </a:extLst>
          </p:cNvPr>
          <p:cNvSpPr txBox="1"/>
          <p:nvPr/>
        </p:nvSpPr>
        <p:spPr>
          <a:xfrm>
            <a:off x="9136913" y="5468177"/>
            <a:ext cx="3055087" cy="646331"/>
          </a:xfrm>
          <a:prstGeom prst="rect">
            <a:avLst/>
          </a:prstGeom>
          <a:noFill/>
        </p:spPr>
        <p:txBody>
          <a:bodyPr wrap="square" rtlCol="0">
            <a:spAutoFit/>
          </a:bodyPr>
          <a:lstStyle/>
          <a:p>
            <a:r>
              <a:rPr lang="fr-FR" dirty="0"/>
              <a:t>CICAD, Rapport antisémitisme 2023</a:t>
            </a:r>
          </a:p>
        </p:txBody>
      </p:sp>
      <p:pic>
        <p:nvPicPr>
          <p:cNvPr id="7" name="Image 6">
            <a:extLst>
              <a:ext uri="{FF2B5EF4-FFF2-40B4-BE49-F238E27FC236}">
                <a16:creationId xmlns:a16="http://schemas.microsoft.com/office/drawing/2014/main" id="{DE089696-5B12-436C-0184-99662B63F0CE}"/>
              </a:ext>
            </a:extLst>
          </p:cNvPr>
          <p:cNvPicPr>
            <a:picLocks noChangeAspect="1"/>
          </p:cNvPicPr>
          <p:nvPr/>
        </p:nvPicPr>
        <p:blipFill>
          <a:blip r:embed="rId3"/>
          <a:stretch>
            <a:fillRect/>
          </a:stretch>
        </p:blipFill>
        <p:spPr>
          <a:xfrm>
            <a:off x="1658283" y="1245422"/>
            <a:ext cx="7336211" cy="5156200"/>
          </a:xfrm>
          <a:prstGeom prst="rect">
            <a:avLst/>
          </a:prstGeom>
        </p:spPr>
      </p:pic>
      <p:pic>
        <p:nvPicPr>
          <p:cNvPr id="10" name="Image 9">
            <a:extLst>
              <a:ext uri="{FF2B5EF4-FFF2-40B4-BE49-F238E27FC236}">
                <a16:creationId xmlns:a16="http://schemas.microsoft.com/office/drawing/2014/main" id="{30F2E88E-9E43-3C1D-0D9E-AC9E125E9AA7}"/>
              </a:ext>
            </a:extLst>
          </p:cNvPr>
          <p:cNvPicPr>
            <a:picLocks noChangeAspect="1"/>
          </p:cNvPicPr>
          <p:nvPr/>
        </p:nvPicPr>
        <p:blipFill>
          <a:blip r:embed="rId4"/>
          <a:stretch>
            <a:fillRect/>
          </a:stretch>
        </p:blipFill>
        <p:spPr>
          <a:xfrm>
            <a:off x="8740128" y="1576828"/>
            <a:ext cx="3309454" cy="3118931"/>
          </a:xfrm>
          <a:prstGeom prst="rect">
            <a:avLst/>
          </a:prstGeom>
        </p:spPr>
      </p:pic>
      <p:sp>
        <p:nvSpPr>
          <p:cNvPr id="2" name="Flèche vers le bas 1">
            <a:extLst>
              <a:ext uri="{FF2B5EF4-FFF2-40B4-BE49-F238E27FC236}">
                <a16:creationId xmlns:a16="http://schemas.microsoft.com/office/drawing/2014/main" id="{08CF9987-B255-3792-E9D5-5DADB8DCC7EB}"/>
              </a:ext>
            </a:extLst>
          </p:cNvPr>
          <p:cNvSpPr/>
          <p:nvPr/>
        </p:nvSpPr>
        <p:spPr>
          <a:xfrm rot="18680060">
            <a:off x="7396450" y="1739929"/>
            <a:ext cx="223748" cy="567422"/>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28845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E8E86A-F651-5D4F-B17E-71629E047FBC}"/>
              </a:ext>
            </a:extLst>
          </p:cNvPr>
          <p:cNvSpPr txBox="1"/>
          <p:nvPr/>
        </p:nvSpPr>
        <p:spPr>
          <a:xfrm>
            <a:off x="0" y="66417"/>
            <a:ext cx="10860066" cy="584775"/>
          </a:xfrm>
          <a:prstGeom prst="rect">
            <a:avLst/>
          </a:prstGeom>
          <a:noFill/>
        </p:spPr>
        <p:txBody>
          <a:bodyPr wrap="square" rtlCol="0">
            <a:spAutoFit/>
          </a:bodyPr>
          <a:lstStyle/>
          <a:p>
            <a:r>
              <a:rPr lang="fr-FR" sz="3200" b="1" dirty="0">
                <a:solidFill>
                  <a:schemeClr val="accent1"/>
                </a:solidFill>
                <a:ea typeface="ＭＳ Ｐゴシック" panose="020B0600070205080204" pitchFamily="34" charset="-128"/>
              </a:rPr>
              <a:t>2. Eléments sémantiques - définitions</a:t>
            </a:r>
            <a:endParaRPr lang="fr-FR" sz="3200" dirty="0"/>
          </a:p>
        </p:txBody>
      </p:sp>
      <p:sp>
        <p:nvSpPr>
          <p:cNvPr id="6" name="Rectangle 5">
            <a:extLst>
              <a:ext uri="{FF2B5EF4-FFF2-40B4-BE49-F238E27FC236}">
                <a16:creationId xmlns:a16="http://schemas.microsoft.com/office/drawing/2014/main" id="{C1B70AAD-25DB-904C-85EA-96A39007BF6D}"/>
              </a:ext>
            </a:extLst>
          </p:cNvPr>
          <p:cNvSpPr/>
          <p:nvPr/>
        </p:nvSpPr>
        <p:spPr>
          <a:xfrm>
            <a:off x="162838" y="743492"/>
            <a:ext cx="11744325" cy="53788"/>
          </a:xfrm>
          <a:prstGeom prst="rect">
            <a:avLst/>
          </a:prstGeom>
          <a:gradFill>
            <a:gsLst>
              <a:gs pos="0">
                <a:schemeClr val="accent1">
                  <a:lumMod val="5000"/>
                  <a:lumOff val="95000"/>
                </a:schemeClr>
              </a:gs>
              <a:gs pos="0">
                <a:schemeClr val="accent1">
                  <a:lumMod val="45000"/>
                  <a:lumOff val="55000"/>
                </a:schemeClr>
              </a:gs>
              <a:gs pos="33000">
                <a:schemeClr val="accent1">
                  <a:lumMod val="45000"/>
                  <a:lumOff val="55000"/>
                </a:schemeClr>
              </a:gs>
              <a:gs pos="62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a:extLst>
              <a:ext uri="{FF2B5EF4-FFF2-40B4-BE49-F238E27FC236}">
                <a16:creationId xmlns:a16="http://schemas.microsoft.com/office/drawing/2014/main" id="{ECDAEE88-9B2D-054C-89F7-5AA4F6E6F283}"/>
              </a:ext>
            </a:extLst>
          </p:cNvPr>
          <p:cNvSpPr txBox="1">
            <a:spLocks noChangeArrowheads="1"/>
          </p:cNvSpPr>
          <p:nvPr/>
        </p:nvSpPr>
        <p:spPr>
          <a:xfrm>
            <a:off x="1" y="1779154"/>
            <a:ext cx="11907162" cy="4308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Gellix"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ellix"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Gellix"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Gellix"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ltLang="fr-FR" dirty="0">
              <a:ea typeface="ＭＳ Ｐゴシック" panose="020B0600070205080204" pitchFamily="34" charset="-128"/>
            </a:endParaRPr>
          </a:p>
        </p:txBody>
      </p:sp>
      <p:sp>
        <p:nvSpPr>
          <p:cNvPr id="2" name="ZoneTexte 1">
            <a:extLst>
              <a:ext uri="{FF2B5EF4-FFF2-40B4-BE49-F238E27FC236}">
                <a16:creationId xmlns:a16="http://schemas.microsoft.com/office/drawing/2014/main" id="{FC83BC45-C08B-44AC-02F7-83BADF136233}"/>
              </a:ext>
            </a:extLst>
          </p:cNvPr>
          <p:cNvSpPr txBox="1"/>
          <p:nvPr/>
        </p:nvSpPr>
        <p:spPr>
          <a:xfrm>
            <a:off x="81419" y="978935"/>
            <a:ext cx="11744326" cy="4647426"/>
          </a:xfrm>
          <a:prstGeom prst="rect">
            <a:avLst/>
          </a:prstGeom>
          <a:noFill/>
        </p:spPr>
        <p:txBody>
          <a:bodyPr wrap="square" rtlCol="0">
            <a:spAutoFit/>
          </a:bodyPr>
          <a:lstStyle/>
          <a:p>
            <a:r>
              <a:rPr lang="fr-CH" sz="2800" b="1" dirty="0">
                <a:solidFill>
                  <a:schemeClr val="accent1"/>
                </a:solidFill>
                <a:latin typeface="Calibri" panose="020F0502020204030204" pitchFamily="34" charset="0"/>
                <a:cs typeface="Calibri" panose="020F0502020204030204" pitchFamily="34" charset="0"/>
              </a:rPr>
              <a:t>Discrimination</a:t>
            </a:r>
          </a:p>
          <a:p>
            <a:endParaRPr lang="fr-CH" sz="2800" b="1" dirty="0">
              <a:solidFill>
                <a:schemeClr val="accent1"/>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fr-CH" sz="2400" b="0" i="0" u="none" strike="noStrike" dirty="0">
                <a:effectLst/>
                <a:cs typeface="Gellix" pitchFamily="2" charset="77"/>
              </a:rPr>
              <a:t>La discrimination est une </a:t>
            </a:r>
            <a:r>
              <a:rPr lang="fr-CH" sz="2400" b="1" i="0" u="none" strike="noStrike" dirty="0">
                <a:solidFill>
                  <a:schemeClr val="accent1"/>
                </a:solidFill>
                <a:effectLst/>
                <a:cs typeface="Gellix" pitchFamily="2" charset="77"/>
              </a:rPr>
              <a:t>inégalité de traitement </a:t>
            </a:r>
            <a:r>
              <a:rPr lang="fr-CH" sz="2400" b="0" i="0" u="none" strike="noStrike" dirty="0">
                <a:effectLst/>
                <a:cs typeface="Gellix" pitchFamily="2" charset="77"/>
              </a:rPr>
              <a:t>fondée sur des caractéristiques essentielles et immuables. En droit pénal, on entend aussi par discrimination toute diffamation publique à caractère raciste qui porte atteinte à la dignité humaine</a:t>
            </a:r>
          </a:p>
          <a:p>
            <a:pPr algn="l"/>
            <a:endParaRPr lang="fr-CH" sz="2400" dirty="0">
              <a:cs typeface="Gellix" pitchFamily="2" charset="77"/>
            </a:endParaRPr>
          </a:p>
          <a:p>
            <a:pPr marL="457200" indent="-457200" algn="l">
              <a:buFont typeface="Arial" panose="020B0604020202020204" pitchFamily="34" charset="0"/>
              <a:buChar char="•"/>
            </a:pPr>
            <a:r>
              <a:rPr lang="fr-CH" sz="2400" b="0" i="0" u="none" strike="noStrike" dirty="0">
                <a:effectLst/>
                <a:cs typeface="Gellix" pitchFamily="2" charset="77"/>
              </a:rPr>
              <a:t>La discrimination se base sur </a:t>
            </a:r>
            <a:r>
              <a:rPr lang="fr-CH" sz="2400" b="1" i="0" u="none" strike="noStrike" dirty="0">
                <a:solidFill>
                  <a:schemeClr val="accent1"/>
                </a:solidFill>
                <a:effectLst/>
                <a:cs typeface="Gellix" pitchFamily="2" charset="77"/>
              </a:rPr>
              <a:t>diverses caractéristiques </a:t>
            </a:r>
            <a:r>
              <a:rPr lang="fr-CH" sz="2400" b="0" i="0" u="none" strike="noStrike" dirty="0">
                <a:effectLst/>
                <a:cs typeface="Gellix" pitchFamily="2" charset="77"/>
              </a:rPr>
              <a:t>comme le sexe, la religion ou la vision du monde, le handicap, l’âge, l’orientation sexuelle, la race ou l’origine ethnique. Elle peut prendre </a:t>
            </a:r>
            <a:r>
              <a:rPr lang="fr-CH" sz="2400" b="1" i="0" u="none" strike="noStrike" dirty="0">
                <a:solidFill>
                  <a:schemeClr val="accent1"/>
                </a:solidFill>
                <a:effectLst/>
                <a:cs typeface="Gellix" pitchFamily="2" charset="77"/>
              </a:rPr>
              <a:t>diverses formes </a:t>
            </a:r>
            <a:r>
              <a:rPr lang="fr-CH" sz="2400" b="0" i="0" u="none" strike="noStrike" dirty="0">
                <a:effectLst/>
                <a:cs typeface="Gellix" pitchFamily="2" charset="77"/>
              </a:rPr>
              <a:t>(directe, indirecte, multiple, intersectionnelle)</a:t>
            </a:r>
          </a:p>
          <a:p>
            <a:pPr algn="l"/>
            <a:endParaRPr lang="fr-CH" sz="2400" b="0" i="0" u="none" strike="noStrike" dirty="0">
              <a:effectLst/>
              <a:cs typeface="Gellix" pitchFamily="2" charset="77"/>
            </a:endParaRPr>
          </a:p>
          <a:p>
            <a:pPr marL="457200" indent="-457200">
              <a:buFont typeface="Arial" panose="020B0604020202020204" pitchFamily="34" charset="0"/>
              <a:buChar char="•"/>
            </a:pPr>
            <a:r>
              <a:rPr lang="fr-CH" sz="2400" dirty="0">
                <a:effectLst/>
              </a:rPr>
              <a:t>Contrairement au racisme, la discrimination raciale ne repose pas </a:t>
            </a:r>
            <a:r>
              <a:rPr lang="fr-CH" sz="2400" dirty="0" err="1">
                <a:effectLst/>
              </a:rPr>
              <a:t>forcément</a:t>
            </a:r>
            <a:r>
              <a:rPr lang="fr-CH" sz="2400" dirty="0">
                <a:effectLst/>
              </a:rPr>
              <a:t> sur des </a:t>
            </a:r>
            <a:r>
              <a:rPr lang="fr-CH" sz="2400" dirty="0" err="1">
                <a:effectLst/>
              </a:rPr>
              <a:t>présupposés</a:t>
            </a:r>
            <a:r>
              <a:rPr lang="fr-CH" sz="2400" dirty="0">
                <a:effectLst/>
              </a:rPr>
              <a:t> </a:t>
            </a:r>
            <a:r>
              <a:rPr lang="fr-CH" sz="2400" dirty="0" err="1">
                <a:effectLst/>
              </a:rPr>
              <a:t>idéologiques</a:t>
            </a:r>
            <a:r>
              <a:rPr lang="fr-CH" sz="2400" dirty="0">
                <a:effectLst/>
              </a:rPr>
              <a:t> </a:t>
            </a:r>
            <a:r>
              <a:rPr lang="fr-CH" sz="2400" dirty="0">
                <a:cs typeface="Gellix" pitchFamily="2" charset="77"/>
              </a:rPr>
              <a:t>(</a:t>
            </a:r>
            <a:r>
              <a:rPr lang="fr-CH" sz="2400" b="1" dirty="0">
                <a:solidFill>
                  <a:schemeClr val="accent1"/>
                </a:solidFill>
                <a:cs typeface="Gellix" pitchFamily="2" charset="77"/>
              </a:rPr>
              <a:t>stéréotypes</a:t>
            </a:r>
            <a:r>
              <a:rPr lang="fr-CH" sz="2400" dirty="0">
                <a:cs typeface="Gellix" pitchFamily="2" charset="77"/>
              </a:rPr>
              <a:t>)</a:t>
            </a:r>
            <a:endParaRPr lang="fr-CH" sz="2400" dirty="0">
              <a:effectLst/>
            </a:endParaRPr>
          </a:p>
        </p:txBody>
      </p:sp>
    </p:spTree>
    <p:extLst>
      <p:ext uri="{BB962C8B-B14F-4D97-AF65-F5344CB8AC3E}">
        <p14:creationId xmlns:p14="http://schemas.microsoft.com/office/powerpoint/2010/main" val="4663663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unine couleurs">
      <a:dk1>
        <a:srgbClr val="000000"/>
      </a:dk1>
      <a:lt1>
        <a:srgbClr val="FFFFFF"/>
      </a:lt1>
      <a:dk2>
        <a:srgbClr val="0000AA"/>
      </a:dk2>
      <a:lt2>
        <a:srgbClr val="FFFFFF"/>
      </a:lt2>
      <a:accent1>
        <a:srgbClr val="0000AA"/>
      </a:accent1>
      <a:accent2>
        <a:srgbClr val="0099FF"/>
      </a:accent2>
      <a:accent3>
        <a:srgbClr val="66CC33"/>
      </a:accent3>
      <a:accent4>
        <a:srgbClr val="FF0000"/>
      </a:accent4>
      <a:accent5>
        <a:srgbClr val="FFC72B"/>
      </a:accent5>
      <a:accent6>
        <a:srgbClr val="E6E6E6"/>
      </a:accent6>
      <a:hlink>
        <a:srgbClr val="0000AA"/>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ne-prestation-modele-101121" id="{EFE58D93-1F7D-8C4D-BB52-F8EB83225AD5}" vid="{3AD577C8-0822-274F-B014-2649315FD05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unine-prestation-modele-101121</Template>
  <TotalTime>9033</TotalTime>
  <Words>2183</Words>
  <Application>Microsoft Macintosh PowerPoint</Application>
  <PresentationFormat>Grand écran</PresentationFormat>
  <Paragraphs>283</Paragraphs>
  <Slides>37</Slides>
  <Notes>37</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37</vt:i4>
      </vt:variant>
    </vt:vector>
  </HeadingPairs>
  <TitlesOfParts>
    <vt:vector size="50" baseType="lpstr">
      <vt:lpstr>Arial</vt:lpstr>
      <vt:lpstr>ArialMT</vt:lpstr>
      <vt:lpstr>Calibri</vt:lpstr>
      <vt:lpstr>Font-Regular</vt:lpstr>
      <vt:lpstr>Frutiger Neue Regular</vt:lpstr>
      <vt:lpstr>Gellix</vt:lpstr>
      <vt:lpstr>Gellix Medium</vt:lpstr>
      <vt:lpstr>MyriadPro</vt:lpstr>
      <vt:lpstr>Renens</vt:lpstr>
      <vt:lpstr>Tahoma</vt:lpstr>
      <vt:lpstr>Times</vt:lpstr>
      <vt:lpstr>TimesNewRomanPSMT</vt:lpstr>
      <vt:lpstr>Thème Office</vt:lpstr>
      <vt:lpstr>          Les crises migratoires à l’ère des technologies biométriques et de l’IA : le nouveau Pacte sur la migration et l’asile   Cesla Amarelle  10 novembre 2023, Université de Neuchâtel               </vt:lpstr>
      <vt:lpstr>Plan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Soirée d’information pour les parents d’élèves</dc:title>
  <dc:creator>Arnaud Cuénoud</dc:creator>
  <cp:lastModifiedBy>Cesla Amarelle</cp:lastModifiedBy>
  <cp:revision>750</cp:revision>
  <cp:lastPrinted>2023-03-12T14:58:02Z</cp:lastPrinted>
  <dcterms:created xsi:type="dcterms:W3CDTF">2021-12-29T13:20:38Z</dcterms:created>
  <dcterms:modified xsi:type="dcterms:W3CDTF">2024-05-07T07:10:29Z</dcterms:modified>
</cp:coreProperties>
</file>