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701" r:id="rId3"/>
    <p:sldMasterId id="2147483713" r:id="rId4"/>
    <p:sldMasterId id="2147483725" r:id="rId5"/>
  </p:sldMasterIdLst>
  <p:notesMasterIdLst>
    <p:notesMasterId r:id="rId34"/>
  </p:notesMasterIdLst>
  <p:handoutMasterIdLst>
    <p:handoutMasterId r:id="rId35"/>
  </p:handoutMasterIdLst>
  <p:sldIdLst>
    <p:sldId id="463" r:id="rId6"/>
    <p:sldId id="590" r:id="rId7"/>
    <p:sldId id="591" r:id="rId8"/>
    <p:sldId id="594" r:id="rId9"/>
    <p:sldId id="595" r:id="rId10"/>
    <p:sldId id="513" r:id="rId11"/>
    <p:sldId id="324" r:id="rId12"/>
    <p:sldId id="587" r:id="rId13"/>
    <p:sldId id="532" r:id="rId14"/>
    <p:sldId id="596" r:id="rId15"/>
    <p:sldId id="507" r:id="rId16"/>
    <p:sldId id="509" r:id="rId17"/>
    <p:sldId id="340" r:id="rId18"/>
    <p:sldId id="515" r:id="rId19"/>
    <p:sldId id="538" r:id="rId20"/>
    <p:sldId id="575" r:id="rId21"/>
    <p:sldId id="428" r:id="rId22"/>
    <p:sldId id="571" r:id="rId23"/>
    <p:sldId id="559" r:id="rId24"/>
    <p:sldId id="560" r:id="rId25"/>
    <p:sldId id="577" r:id="rId26"/>
    <p:sldId id="475" r:id="rId27"/>
    <p:sldId id="468" r:id="rId28"/>
    <p:sldId id="599" r:id="rId29"/>
    <p:sldId id="470" r:id="rId30"/>
    <p:sldId id="589" r:id="rId31"/>
    <p:sldId id="414" r:id="rId32"/>
    <p:sldId id="403" r:id="rId33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523D5BF-EC68-4817-80F5-0BEA256AA2E1}">
          <p14:sldIdLst>
            <p14:sldId id="463"/>
            <p14:sldId id="590"/>
            <p14:sldId id="591"/>
            <p14:sldId id="594"/>
            <p14:sldId id="595"/>
            <p14:sldId id="513"/>
            <p14:sldId id="324"/>
            <p14:sldId id="587"/>
            <p14:sldId id="532"/>
            <p14:sldId id="596"/>
            <p14:sldId id="507"/>
            <p14:sldId id="509"/>
            <p14:sldId id="340"/>
            <p14:sldId id="515"/>
            <p14:sldId id="538"/>
            <p14:sldId id="575"/>
            <p14:sldId id="428"/>
            <p14:sldId id="571"/>
            <p14:sldId id="559"/>
            <p14:sldId id="560"/>
            <p14:sldId id="577"/>
            <p14:sldId id="475"/>
            <p14:sldId id="468"/>
            <p14:sldId id="599"/>
            <p14:sldId id="470"/>
            <p14:sldId id="589"/>
            <p14:sldId id="414"/>
            <p14:sldId id="4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oche-Neji Sarah" initials="L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7F"/>
    <a:srgbClr val="007EB5"/>
    <a:srgbClr val="EFA03D"/>
    <a:srgbClr val="D24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78486" autoAdjust="0"/>
  </p:normalViewPr>
  <p:slideViewPr>
    <p:cSldViewPr>
      <p:cViewPr varScale="1">
        <p:scale>
          <a:sx n="89" d="100"/>
          <a:sy n="89" d="100"/>
        </p:scale>
        <p:origin x="22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BFFBC-016A-5A48-9A22-8EA890291B8C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22ADEFE7-D8B1-134F-BB6D-4B3A24B1E149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CH" sz="1800" b="1" dirty="0">
              <a:latin typeface="Arial" panose="020B0604020202020204" pitchFamily="34" charset="0"/>
              <a:cs typeface="Arial" panose="020B0604020202020204" pitchFamily="34" charset="0"/>
            </a:rPr>
            <a:t>Clarifier le cadre complexe fixé par la Confédération et sa déclinaison sur le plan cantonal </a:t>
          </a:r>
        </a:p>
        <a:p>
          <a:r>
            <a:rPr lang="fr-CH" sz="1800" b="1" dirty="0">
              <a:latin typeface="Arial" panose="020B0604020202020204" pitchFamily="34" charset="0"/>
              <a:cs typeface="Arial" panose="020B0604020202020204" pitchFamily="34" charset="0"/>
            </a:rPr>
            <a:t>(Qui fait quoi, pour quel public, avec quel argent)</a:t>
          </a:r>
        </a:p>
      </dgm:t>
    </dgm:pt>
    <dgm:pt modelId="{B6206E1E-21F6-404E-AC5E-B2FA2614CE0C}" type="parTrans" cxnId="{9C96EE91-8D32-8349-AA8B-35C8D2F82BA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3F9DE-572F-CD4F-A80C-8C793738083F}" type="sibTrans" cxnId="{9C96EE91-8D32-8349-AA8B-35C8D2F82BA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3F70E3-1748-3E4A-A25A-A34370FB9D72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CH" sz="1600" dirty="0">
              <a:latin typeface="Arial" panose="020B0604020202020204" pitchFamily="34" charset="0"/>
              <a:cs typeface="Arial" panose="020B0604020202020204" pitchFamily="34" charset="0"/>
            </a:rPr>
            <a:t>Tour de table </a:t>
          </a:r>
        </a:p>
      </dgm:t>
    </dgm:pt>
    <dgm:pt modelId="{EC55EE57-DF97-7E4D-9014-57FF398BCE79}" type="parTrans" cxnId="{B02A9F5E-CFBE-B348-8378-341BB1286D59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B9520-8EF1-2244-918E-C510D8B44AAA}" type="sibTrans" cxnId="{B02A9F5E-CFBE-B348-8378-341BB1286D59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46F1C-2F33-48E7-9387-3861592C8F9A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fr-CH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7F464-6430-47DA-B2A3-9C588A030A88}" type="parTrans" cxnId="{29BCB9E6-3BBE-4CAF-B040-9B3B6F9E4E07}">
      <dgm:prSet/>
      <dgm:spPr/>
      <dgm:t>
        <a:bodyPr/>
        <a:lstStyle/>
        <a:p>
          <a:endParaRPr lang="fr-CH"/>
        </a:p>
      </dgm:t>
    </dgm:pt>
    <dgm:pt modelId="{8CBBF3A8-32BD-4D73-91BB-CA2A31439B5C}" type="sibTrans" cxnId="{29BCB9E6-3BBE-4CAF-B040-9B3B6F9E4E07}">
      <dgm:prSet/>
      <dgm:spPr/>
      <dgm:t>
        <a:bodyPr/>
        <a:lstStyle/>
        <a:p>
          <a:endParaRPr lang="fr-CH"/>
        </a:p>
      </dgm:t>
    </dgm:pt>
    <dgm:pt modelId="{C6C0F8C7-6686-4F5F-A936-6BB315378E7D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Ø"/>
          </a:pPr>
          <a:r>
            <a:rPr lang="fr-CH" sz="1600" dirty="0">
              <a:latin typeface="Arial" panose="020B0604020202020204" pitchFamily="34" charset="0"/>
              <a:cs typeface="Arial" panose="020B0604020202020204" pitchFamily="34" charset="0"/>
            </a:rPr>
            <a:t>Travail en groupe et restitution</a:t>
          </a:r>
        </a:p>
      </dgm:t>
    </dgm:pt>
    <dgm:pt modelId="{8F85A260-262A-454B-97BE-C8870D996665}" type="parTrans" cxnId="{A9D3DF38-0B40-4BB1-B741-FF92FD3B36FD}">
      <dgm:prSet/>
      <dgm:spPr/>
      <dgm:t>
        <a:bodyPr/>
        <a:lstStyle/>
        <a:p>
          <a:endParaRPr lang="fr-CH"/>
        </a:p>
      </dgm:t>
    </dgm:pt>
    <dgm:pt modelId="{251AB165-FD25-4E89-BD9F-80F80097892B}" type="sibTrans" cxnId="{A9D3DF38-0B40-4BB1-B741-FF92FD3B36FD}">
      <dgm:prSet/>
      <dgm:spPr/>
      <dgm:t>
        <a:bodyPr/>
        <a:lstStyle/>
        <a:p>
          <a:endParaRPr lang="fr-CH"/>
        </a:p>
      </dgm:t>
    </dgm:pt>
    <dgm:pt modelId="{BC5BE220-665D-4D04-81DA-5B51FCAF899E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9DD58C-4711-4B2D-8306-15D03832F8C4}" type="parTrans" cxnId="{4F8187DB-F464-463D-828E-9347A7275576}">
      <dgm:prSet/>
      <dgm:spPr/>
      <dgm:t>
        <a:bodyPr/>
        <a:lstStyle/>
        <a:p>
          <a:endParaRPr lang="fr-CH"/>
        </a:p>
      </dgm:t>
    </dgm:pt>
    <dgm:pt modelId="{FE352A60-D1EC-4E41-A531-D8C0D4AD072B}" type="sibTrans" cxnId="{4F8187DB-F464-463D-828E-9347A7275576}">
      <dgm:prSet/>
      <dgm:spPr/>
      <dgm:t>
        <a:bodyPr/>
        <a:lstStyle/>
        <a:p>
          <a:endParaRPr lang="fr-CH"/>
        </a:p>
      </dgm:t>
    </dgm:pt>
    <dgm:pt modelId="{AB18CBBC-D9C9-4F43-AFC9-FCC4FC8B04AE}">
      <dgm:prSet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32668B-EF45-404F-A9C1-1E0D7C8AAD67}" type="sibTrans" cxnId="{696444E7-3F84-485D-B43A-DBED707699F9}">
      <dgm:prSet/>
      <dgm:spPr/>
      <dgm:t>
        <a:bodyPr/>
        <a:lstStyle/>
        <a:p>
          <a:endParaRPr lang="fr-CH"/>
        </a:p>
      </dgm:t>
    </dgm:pt>
    <dgm:pt modelId="{64A8A4F9-F5D2-4AEB-97C8-13B0F99DDECB}" type="parTrans" cxnId="{696444E7-3F84-485D-B43A-DBED707699F9}">
      <dgm:prSet/>
      <dgm:spPr/>
      <dgm:t>
        <a:bodyPr/>
        <a:lstStyle/>
        <a:p>
          <a:endParaRPr lang="fr-CH"/>
        </a:p>
      </dgm:t>
    </dgm:pt>
    <dgm:pt modelId="{B1FF0D28-502F-46FE-BCE9-16B184141DEE}">
      <dgm:prSet custT="1"/>
      <dgm:spPr>
        <a:solidFill>
          <a:prstClr val="white">
            <a:lumMod val="7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947F"/>
            </a:buClr>
            <a:buFont typeface="Wingdings" panose="05000000000000000000" pitchFamily="2" charset="2"/>
            <a:buNone/>
          </a:pPr>
          <a:r>
            <a:rPr lang="fr-CH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Présentation</a:t>
          </a:r>
        </a:p>
      </dgm:t>
    </dgm:pt>
    <dgm:pt modelId="{66CAA29A-24E0-472F-A349-F68C8F2A61A5}" type="parTrans" cxnId="{8E4CF516-46E9-46B5-85E1-DF483FB1E78F}">
      <dgm:prSet/>
      <dgm:spPr/>
      <dgm:t>
        <a:bodyPr/>
        <a:lstStyle/>
        <a:p>
          <a:endParaRPr lang="fr-CH"/>
        </a:p>
      </dgm:t>
    </dgm:pt>
    <dgm:pt modelId="{2839FEED-EFF1-4C47-8263-14B3A96D089B}" type="sibTrans" cxnId="{8E4CF516-46E9-46B5-85E1-DF483FB1E78F}">
      <dgm:prSet/>
      <dgm:spPr/>
      <dgm:t>
        <a:bodyPr/>
        <a:lstStyle/>
        <a:p>
          <a:endParaRPr lang="fr-CH"/>
        </a:p>
      </dgm:t>
    </dgm:pt>
    <dgm:pt modelId="{78984937-CCF0-48FE-AC11-AFAD13D8528A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D9EFEB-70DF-490F-AB22-E2C144040B7E}" type="parTrans" cxnId="{927C9167-24FC-4570-A2F3-5466B4C6D0FF}">
      <dgm:prSet/>
      <dgm:spPr/>
      <dgm:t>
        <a:bodyPr/>
        <a:lstStyle/>
        <a:p>
          <a:endParaRPr lang="fr-CH"/>
        </a:p>
      </dgm:t>
    </dgm:pt>
    <dgm:pt modelId="{19726E2E-6AF6-4B4F-90CF-15D18BFA42EF}" type="sibTrans" cxnId="{927C9167-24FC-4570-A2F3-5466B4C6D0FF}">
      <dgm:prSet/>
      <dgm:spPr/>
      <dgm:t>
        <a:bodyPr/>
        <a:lstStyle/>
        <a:p>
          <a:endParaRPr lang="fr-CH"/>
        </a:p>
      </dgm:t>
    </dgm:pt>
    <dgm:pt modelId="{433B5E0E-88D6-4FE3-8632-65663254A6A5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7FC6B-68D4-44B6-BF3D-546533F2CFE8}" type="parTrans" cxnId="{D8B875DC-ED24-4602-A10E-66994F21D07A}">
      <dgm:prSet/>
      <dgm:spPr/>
      <dgm:t>
        <a:bodyPr/>
        <a:lstStyle/>
        <a:p>
          <a:endParaRPr lang="fr-CH"/>
        </a:p>
      </dgm:t>
    </dgm:pt>
    <dgm:pt modelId="{D71C22A4-B847-4244-BEC2-E85477363216}" type="sibTrans" cxnId="{D8B875DC-ED24-4602-A10E-66994F21D07A}">
      <dgm:prSet/>
      <dgm:spPr/>
      <dgm:t>
        <a:bodyPr/>
        <a:lstStyle/>
        <a:p>
          <a:endParaRPr lang="fr-CH"/>
        </a:p>
      </dgm:t>
    </dgm:pt>
    <dgm:pt modelId="{6D2F84BA-5ED5-4B68-AA42-BB61C91F5054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2324A0-B342-4E49-9785-9597E2EA77FA}" type="parTrans" cxnId="{FFBFD057-3CE7-417A-A419-0251400CCFD6}">
      <dgm:prSet/>
      <dgm:spPr/>
      <dgm:t>
        <a:bodyPr/>
        <a:lstStyle/>
        <a:p>
          <a:endParaRPr lang="fr-CH"/>
        </a:p>
      </dgm:t>
    </dgm:pt>
    <dgm:pt modelId="{6C40FF0C-3E47-49D8-AAE9-F542CB9B65A2}" type="sibTrans" cxnId="{FFBFD057-3CE7-417A-A419-0251400CCFD6}">
      <dgm:prSet/>
      <dgm:spPr/>
      <dgm:t>
        <a:bodyPr/>
        <a:lstStyle/>
        <a:p>
          <a:endParaRPr lang="fr-CH"/>
        </a:p>
      </dgm:t>
    </dgm:pt>
    <dgm:pt modelId="{8196F74D-BF8D-4594-9C78-6BD6DCB04234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849FF3-F84B-46DE-B1B7-D6D9CCD73857}" type="parTrans" cxnId="{E1F6FABE-E0D7-4ED2-ABBC-005587CCB9EA}">
      <dgm:prSet/>
      <dgm:spPr/>
      <dgm:t>
        <a:bodyPr/>
        <a:lstStyle/>
        <a:p>
          <a:endParaRPr lang="fr-CH"/>
        </a:p>
      </dgm:t>
    </dgm:pt>
    <dgm:pt modelId="{5B96A9AA-9729-48C3-A5F8-FC11DC916CBC}" type="sibTrans" cxnId="{E1F6FABE-E0D7-4ED2-ABBC-005587CCB9EA}">
      <dgm:prSet/>
      <dgm:spPr/>
      <dgm:t>
        <a:bodyPr/>
        <a:lstStyle/>
        <a:p>
          <a:endParaRPr lang="fr-CH"/>
        </a:p>
      </dgm:t>
    </dgm:pt>
    <dgm:pt modelId="{3208675D-97CC-45CF-912F-5CEAA894A09C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fr-CH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8BBBED-23B0-4A18-9EAF-29717DCEA24A}" type="parTrans" cxnId="{7CA1CFC1-2E49-4931-92F1-B02AA6369A44}">
      <dgm:prSet/>
      <dgm:spPr/>
      <dgm:t>
        <a:bodyPr/>
        <a:lstStyle/>
        <a:p>
          <a:endParaRPr lang="fr-CH"/>
        </a:p>
      </dgm:t>
    </dgm:pt>
    <dgm:pt modelId="{70601F27-C65F-4CEE-A22A-9083B8BD68E5}" type="sibTrans" cxnId="{7CA1CFC1-2E49-4931-92F1-B02AA6369A44}">
      <dgm:prSet/>
      <dgm:spPr/>
      <dgm:t>
        <a:bodyPr/>
        <a:lstStyle/>
        <a:p>
          <a:endParaRPr lang="fr-CH"/>
        </a:p>
      </dgm:t>
    </dgm:pt>
    <dgm:pt modelId="{6AA6A2F0-D677-46D8-9D05-A2F74C0DFE62}" type="pres">
      <dgm:prSet presAssocID="{C37BFFBC-016A-5A48-9A22-8EA890291B8C}" presName="linear" presStyleCnt="0">
        <dgm:presLayoutVars>
          <dgm:animLvl val="lvl"/>
          <dgm:resizeHandles val="exact"/>
        </dgm:presLayoutVars>
      </dgm:prSet>
      <dgm:spPr/>
    </dgm:pt>
    <dgm:pt modelId="{A70CB5DC-3681-46A3-9117-6E9BCE9C474A}" type="pres">
      <dgm:prSet presAssocID="{22ADEFE7-D8B1-134F-BB6D-4B3A24B1E149}" presName="parentText" presStyleLbl="node1" presStyleIdx="0" presStyleCnt="4" custLinFactNeighborY="-4099">
        <dgm:presLayoutVars>
          <dgm:chMax val="0"/>
          <dgm:bulletEnabled val="1"/>
        </dgm:presLayoutVars>
      </dgm:prSet>
      <dgm:spPr/>
    </dgm:pt>
    <dgm:pt modelId="{0A88614A-DBB2-4CE2-81B6-C645DA4AD97E}" type="pres">
      <dgm:prSet presAssocID="{22ADEFE7-D8B1-134F-BB6D-4B3A24B1E149}" presName="childText" presStyleLbl="revTx" presStyleIdx="0" presStyleCnt="3">
        <dgm:presLayoutVars>
          <dgm:bulletEnabled val="1"/>
        </dgm:presLayoutVars>
      </dgm:prSet>
      <dgm:spPr/>
    </dgm:pt>
    <dgm:pt modelId="{9ACE681C-752D-4CF3-84D7-8B3C5815BDAB}" type="pres">
      <dgm:prSet presAssocID="{1F3F70E3-1748-3E4A-A25A-A34370FB9D7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7781EA2-D004-447A-9ABF-92F234514A47}" type="pres">
      <dgm:prSet presAssocID="{1F3F70E3-1748-3E4A-A25A-A34370FB9D72}" presName="childText" presStyleLbl="revTx" presStyleIdx="1" presStyleCnt="3">
        <dgm:presLayoutVars>
          <dgm:bulletEnabled val="1"/>
        </dgm:presLayoutVars>
      </dgm:prSet>
      <dgm:spPr/>
    </dgm:pt>
    <dgm:pt modelId="{8AD1321A-7015-4BD6-8480-17D717D2C517}" type="pres">
      <dgm:prSet presAssocID="{C6C0F8C7-6686-4F5F-A936-6BB315378E7D}" presName="parentText" presStyleLbl="node1" presStyleIdx="2" presStyleCnt="4" custLinFactNeighborY="4374">
        <dgm:presLayoutVars>
          <dgm:chMax val="0"/>
          <dgm:bulletEnabled val="1"/>
        </dgm:presLayoutVars>
      </dgm:prSet>
      <dgm:spPr/>
    </dgm:pt>
    <dgm:pt modelId="{EE8BB137-4542-4518-B539-501AC34B5249}" type="pres">
      <dgm:prSet presAssocID="{C6C0F8C7-6686-4F5F-A936-6BB315378E7D}" presName="childText" presStyleLbl="revTx" presStyleIdx="2" presStyleCnt="3">
        <dgm:presLayoutVars>
          <dgm:bulletEnabled val="1"/>
        </dgm:presLayoutVars>
      </dgm:prSet>
      <dgm:spPr/>
    </dgm:pt>
    <dgm:pt modelId="{0578FBD0-7E41-478D-A99F-0D59C5870427}" type="pres">
      <dgm:prSet presAssocID="{B1FF0D28-502F-46FE-BCE9-16B184141DEE}" presName="parentText" presStyleLbl="node1" presStyleIdx="3" presStyleCnt="4" custLinFactNeighborX="5" custLinFactNeighborY="-70178">
        <dgm:presLayoutVars>
          <dgm:chMax val="0"/>
          <dgm:bulletEnabled val="1"/>
        </dgm:presLayoutVars>
      </dgm:prSet>
      <dgm:spPr>
        <a:xfrm>
          <a:off x="0" y="4032447"/>
          <a:ext cx="6840760" cy="1034507"/>
        </a:xfrm>
        <a:prstGeom prst="roundRect">
          <a:avLst/>
        </a:prstGeom>
      </dgm:spPr>
    </dgm:pt>
  </dgm:ptLst>
  <dgm:cxnLst>
    <dgm:cxn modelId="{1CA0E805-739C-42EE-8D96-EAE86585738B}" type="presOf" srcId="{433B5E0E-88D6-4FE3-8632-65663254A6A5}" destId="{EE8BB137-4542-4518-B539-501AC34B5249}" srcOrd="0" destOrd="2" presId="urn:microsoft.com/office/officeart/2005/8/layout/vList2"/>
    <dgm:cxn modelId="{8E4CF516-46E9-46B5-85E1-DF483FB1E78F}" srcId="{C37BFFBC-016A-5A48-9A22-8EA890291B8C}" destId="{B1FF0D28-502F-46FE-BCE9-16B184141DEE}" srcOrd="3" destOrd="0" parTransId="{66CAA29A-24E0-472F-A349-F68C8F2A61A5}" sibTransId="{2839FEED-EFF1-4C47-8263-14B3A96D089B}"/>
    <dgm:cxn modelId="{7919B421-A353-4D4B-AE3B-47F8EFB06776}" type="presOf" srcId="{78984937-CCF0-48FE-AC11-AFAD13D8528A}" destId="{0A88614A-DBB2-4CE2-81B6-C645DA4AD97E}" srcOrd="0" destOrd="2" presId="urn:microsoft.com/office/officeart/2005/8/layout/vList2"/>
    <dgm:cxn modelId="{5F7F7036-6582-44CF-B712-68377F244531}" type="presOf" srcId="{8196F74D-BF8D-4594-9C78-6BD6DCB04234}" destId="{EE8BB137-4542-4518-B539-501AC34B5249}" srcOrd="0" destOrd="0" presId="urn:microsoft.com/office/officeart/2005/8/layout/vList2"/>
    <dgm:cxn modelId="{A9D3DF38-0B40-4BB1-B741-FF92FD3B36FD}" srcId="{C37BFFBC-016A-5A48-9A22-8EA890291B8C}" destId="{C6C0F8C7-6686-4F5F-A936-6BB315378E7D}" srcOrd="2" destOrd="0" parTransId="{8F85A260-262A-454B-97BE-C8870D996665}" sibTransId="{251AB165-FD25-4E89-BD9F-80F80097892B}"/>
    <dgm:cxn modelId="{C2774A5C-8C3E-43FE-A8DB-BEE529B98BCE}" type="presOf" srcId="{C6C0F8C7-6686-4F5F-A936-6BB315378E7D}" destId="{8AD1321A-7015-4BD6-8480-17D717D2C517}" srcOrd="0" destOrd="0" presId="urn:microsoft.com/office/officeart/2005/8/layout/vList2"/>
    <dgm:cxn modelId="{B02A9F5E-CFBE-B348-8378-341BB1286D59}" srcId="{C37BFFBC-016A-5A48-9A22-8EA890291B8C}" destId="{1F3F70E3-1748-3E4A-A25A-A34370FB9D72}" srcOrd="1" destOrd="0" parTransId="{EC55EE57-DF97-7E4D-9014-57FF398BCE79}" sibTransId="{F3EB9520-8EF1-2244-918E-C510D8B44AAA}"/>
    <dgm:cxn modelId="{927C9167-24FC-4570-A2F3-5466B4C6D0FF}" srcId="{22ADEFE7-D8B1-134F-BB6D-4B3A24B1E149}" destId="{78984937-CCF0-48FE-AC11-AFAD13D8528A}" srcOrd="2" destOrd="0" parTransId="{D5D9EFEB-70DF-490F-AB22-E2C144040B7E}" sibTransId="{19726E2E-6AF6-4B4F-90CF-15D18BFA42EF}"/>
    <dgm:cxn modelId="{FFBFD057-3CE7-417A-A419-0251400CCFD6}" srcId="{C6C0F8C7-6686-4F5F-A936-6BB315378E7D}" destId="{6D2F84BA-5ED5-4B68-AA42-BB61C91F5054}" srcOrd="1" destOrd="0" parTransId="{B62324A0-B342-4E49-9785-9597E2EA77FA}" sibTransId="{6C40FF0C-3E47-49D8-AAE9-F542CB9B65A2}"/>
    <dgm:cxn modelId="{9C96EE91-8D32-8349-AA8B-35C8D2F82BA0}" srcId="{C37BFFBC-016A-5A48-9A22-8EA890291B8C}" destId="{22ADEFE7-D8B1-134F-BB6D-4B3A24B1E149}" srcOrd="0" destOrd="0" parTransId="{B6206E1E-21F6-404E-AC5E-B2FA2614CE0C}" sibTransId="{5363F9DE-572F-CD4F-A80C-8C793738083F}"/>
    <dgm:cxn modelId="{4C943395-2468-4F82-B682-6294CF6946C3}" type="presOf" srcId="{C37BFFBC-016A-5A48-9A22-8EA890291B8C}" destId="{6AA6A2F0-D677-46D8-9D05-A2F74C0DFE62}" srcOrd="0" destOrd="0" presId="urn:microsoft.com/office/officeart/2005/8/layout/vList2"/>
    <dgm:cxn modelId="{89AB0796-1F6F-4EEB-BE77-23A6F6F18187}" type="presOf" srcId="{3208675D-97CC-45CF-912F-5CEAA894A09C}" destId="{0A88614A-DBB2-4CE2-81B6-C645DA4AD97E}" srcOrd="0" destOrd="1" presId="urn:microsoft.com/office/officeart/2005/8/layout/vList2"/>
    <dgm:cxn modelId="{406A34B0-32AD-4481-A747-439F2F84AAA6}" type="presOf" srcId="{1F3F70E3-1748-3E4A-A25A-A34370FB9D72}" destId="{9ACE681C-752D-4CF3-84D7-8B3C5815BDAB}" srcOrd="0" destOrd="0" presId="urn:microsoft.com/office/officeart/2005/8/layout/vList2"/>
    <dgm:cxn modelId="{0A692BB4-E4A3-4DB0-9CEE-FC27ADC635E0}" type="presOf" srcId="{7A146F1C-2F33-48E7-9387-3861592C8F9A}" destId="{0A88614A-DBB2-4CE2-81B6-C645DA4AD97E}" srcOrd="0" destOrd="0" presId="urn:microsoft.com/office/officeart/2005/8/layout/vList2"/>
    <dgm:cxn modelId="{E1F6FABE-E0D7-4ED2-ABBC-005587CCB9EA}" srcId="{C6C0F8C7-6686-4F5F-A936-6BB315378E7D}" destId="{8196F74D-BF8D-4594-9C78-6BD6DCB04234}" srcOrd="0" destOrd="0" parTransId="{38849FF3-F84B-46DE-B1B7-D6D9CCD73857}" sibTransId="{5B96A9AA-9729-48C3-A5F8-FC11DC916CBC}"/>
    <dgm:cxn modelId="{7CA1CFC1-2E49-4931-92F1-B02AA6369A44}" srcId="{22ADEFE7-D8B1-134F-BB6D-4B3A24B1E149}" destId="{3208675D-97CC-45CF-912F-5CEAA894A09C}" srcOrd="1" destOrd="0" parTransId="{CE8BBBED-23B0-4A18-9EAF-29717DCEA24A}" sibTransId="{70601F27-C65F-4CEE-A22A-9083B8BD68E5}"/>
    <dgm:cxn modelId="{837F3EC5-0A42-4F1A-A996-877702C091B0}" type="presOf" srcId="{B1FF0D28-502F-46FE-BCE9-16B184141DEE}" destId="{0578FBD0-7E41-478D-A99F-0D59C5870427}" srcOrd="0" destOrd="0" presId="urn:microsoft.com/office/officeart/2005/8/layout/vList2"/>
    <dgm:cxn modelId="{142F01CB-1571-4588-B387-7FF124958F94}" type="presOf" srcId="{AB18CBBC-D9C9-4F43-AFC9-FCC4FC8B04AE}" destId="{EE8BB137-4542-4518-B539-501AC34B5249}" srcOrd="0" destOrd="3" presId="urn:microsoft.com/office/officeart/2005/8/layout/vList2"/>
    <dgm:cxn modelId="{5F714FCD-B7C4-4658-B817-016C9534251A}" type="presOf" srcId="{22ADEFE7-D8B1-134F-BB6D-4B3A24B1E149}" destId="{A70CB5DC-3681-46A3-9117-6E9BCE9C474A}" srcOrd="0" destOrd="0" presId="urn:microsoft.com/office/officeart/2005/8/layout/vList2"/>
    <dgm:cxn modelId="{4F8187DB-F464-463D-828E-9347A7275576}" srcId="{1F3F70E3-1748-3E4A-A25A-A34370FB9D72}" destId="{BC5BE220-665D-4D04-81DA-5B51FCAF899E}" srcOrd="0" destOrd="0" parTransId="{DB9DD58C-4711-4B2D-8306-15D03832F8C4}" sibTransId="{FE352A60-D1EC-4E41-A531-D8C0D4AD072B}"/>
    <dgm:cxn modelId="{643DD9DB-B742-4A6B-9621-67E1FFFEF38D}" type="presOf" srcId="{BC5BE220-665D-4D04-81DA-5B51FCAF899E}" destId="{67781EA2-D004-447A-9ABF-92F234514A47}" srcOrd="0" destOrd="0" presId="urn:microsoft.com/office/officeart/2005/8/layout/vList2"/>
    <dgm:cxn modelId="{D8B875DC-ED24-4602-A10E-66994F21D07A}" srcId="{C6C0F8C7-6686-4F5F-A936-6BB315378E7D}" destId="{433B5E0E-88D6-4FE3-8632-65663254A6A5}" srcOrd="2" destOrd="0" parTransId="{4FB7FC6B-68D4-44B6-BF3D-546533F2CFE8}" sibTransId="{D71C22A4-B847-4244-BEC2-E85477363216}"/>
    <dgm:cxn modelId="{29BCB9E6-3BBE-4CAF-B040-9B3B6F9E4E07}" srcId="{22ADEFE7-D8B1-134F-BB6D-4B3A24B1E149}" destId="{7A146F1C-2F33-48E7-9387-3861592C8F9A}" srcOrd="0" destOrd="0" parTransId="{D897F464-6430-47DA-B2A3-9C588A030A88}" sibTransId="{8CBBF3A8-32BD-4D73-91BB-CA2A31439B5C}"/>
    <dgm:cxn modelId="{696444E7-3F84-485D-B43A-DBED707699F9}" srcId="{C6C0F8C7-6686-4F5F-A936-6BB315378E7D}" destId="{AB18CBBC-D9C9-4F43-AFC9-FCC4FC8B04AE}" srcOrd="3" destOrd="0" parTransId="{64A8A4F9-F5D2-4AEB-97C8-13B0F99DDECB}" sibTransId="{0532668B-EF45-404F-A9C1-1E0D7C8AAD67}"/>
    <dgm:cxn modelId="{4284F4F2-7808-4994-A351-344874F90E0B}" type="presOf" srcId="{6D2F84BA-5ED5-4B68-AA42-BB61C91F5054}" destId="{EE8BB137-4542-4518-B539-501AC34B5249}" srcOrd="0" destOrd="1" presId="urn:microsoft.com/office/officeart/2005/8/layout/vList2"/>
    <dgm:cxn modelId="{000D2AD8-0256-4763-98BF-8297525A9B7C}" type="presParOf" srcId="{6AA6A2F0-D677-46D8-9D05-A2F74C0DFE62}" destId="{A70CB5DC-3681-46A3-9117-6E9BCE9C474A}" srcOrd="0" destOrd="0" presId="urn:microsoft.com/office/officeart/2005/8/layout/vList2"/>
    <dgm:cxn modelId="{39C8DD3E-35E9-4646-81BC-037C05201A0C}" type="presParOf" srcId="{6AA6A2F0-D677-46D8-9D05-A2F74C0DFE62}" destId="{0A88614A-DBB2-4CE2-81B6-C645DA4AD97E}" srcOrd="1" destOrd="0" presId="urn:microsoft.com/office/officeart/2005/8/layout/vList2"/>
    <dgm:cxn modelId="{8A9E9858-48D4-4631-A094-BBC2FCB5DF1B}" type="presParOf" srcId="{6AA6A2F0-D677-46D8-9D05-A2F74C0DFE62}" destId="{9ACE681C-752D-4CF3-84D7-8B3C5815BDAB}" srcOrd="2" destOrd="0" presId="urn:microsoft.com/office/officeart/2005/8/layout/vList2"/>
    <dgm:cxn modelId="{C84EEEEF-C7D5-44B4-BE8F-11292778ECC0}" type="presParOf" srcId="{6AA6A2F0-D677-46D8-9D05-A2F74C0DFE62}" destId="{67781EA2-D004-447A-9ABF-92F234514A47}" srcOrd="3" destOrd="0" presId="urn:microsoft.com/office/officeart/2005/8/layout/vList2"/>
    <dgm:cxn modelId="{53036437-208F-4B2D-AB9B-040D05661D48}" type="presParOf" srcId="{6AA6A2F0-D677-46D8-9D05-A2F74C0DFE62}" destId="{8AD1321A-7015-4BD6-8480-17D717D2C517}" srcOrd="4" destOrd="0" presId="urn:microsoft.com/office/officeart/2005/8/layout/vList2"/>
    <dgm:cxn modelId="{E657814E-EC1B-4957-9464-0E2EB18C1DE1}" type="presParOf" srcId="{6AA6A2F0-D677-46D8-9D05-A2F74C0DFE62}" destId="{EE8BB137-4542-4518-B539-501AC34B5249}" srcOrd="5" destOrd="0" presId="urn:microsoft.com/office/officeart/2005/8/layout/vList2"/>
    <dgm:cxn modelId="{95F49A7E-A3EA-46A8-8BF0-A668103D9ABF}" type="presParOf" srcId="{6AA6A2F0-D677-46D8-9D05-A2F74C0DFE62}" destId="{0578FBD0-7E41-478D-A99F-0D59C587042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7BFFBC-016A-5A48-9A22-8EA890291B8C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22ADEFE7-D8B1-134F-BB6D-4B3A24B1E149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CH" sz="2400" b="1" dirty="0">
              <a:latin typeface="Arial" panose="020B0604020202020204" pitchFamily="34" charset="0"/>
              <a:cs typeface="Arial" panose="020B0604020202020204" pitchFamily="34" charset="0"/>
            </a:rPr>
            <a:t>Tour de table</a:t>
          </a:r>
        </a:p>
      </dgm:t>
    </dgm:pt>
    <dgm:pt modelId="{B6206E1E-21F6-404E-AC5E-B2FA2614CE0C}" type="parTrans" cxnId="{9C96EE91-8D32-8349-AA8B-35C8D2F82BA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3F9DE-572F-CD4F-A80C-8C793738083F}" type="sibTrans" cxnId="{9C96EE91-8D32-8349-AA8B-35C8D2F82BA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46F1C-2F33-48E7-9387-3861592C8F9A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endParaRPr lang="fr-CH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7F464-6430-47DA-B2A3-9C588A030A88}" type="parTrans" cxnId="{29BCB9E6-3BBE-4CAF-B040-9B3B6F9E4E07}">
      <dgm:prSet/>
      <dgm:spPr/>
      <dgm:t>
        <a:bodyPr/>
        <a:lstStyle/>
        <a:p>
          <a:endParaRPr lang="fr-CH"/>
        </a:p>
      </dgm:t>
    </dgm:pt>
    <dgm:pt modelId="{8CBBF3A8-32BD-4D73-91BB-CA2A31439B5C}" type="sibTrans" cxnId="{29BCB9E6-3BBE-4CAF-B040-9B3B6F9E4E07}">
      <dgm:prSet/>
      <dgm:spPr/>
      <dgm:t>
        <a:bodyPr/>
        <a:lstStyle/>
        <a:p>
          <a:endParaRPr lang="fr-CH"/>
        </a:p>
      </dgm:t>
    </dgm:pt>
    <dgm:pt modelId="{78984937-CCF0-48FE-AC11-AFAD13D8528A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D9EFEB-70DF-490F-AB22-E2C144040B7E}" type="parTrans" cxnId="{927C9167-24FC-4570-A2F3-5466B4C6D0FF}">
      <dgm:prSet/>
      <dgm:spPr/>
      <dgm:t>
        <a:bodyPr/>
        <a:lstStyle/>
        <a:p>
          <a:endParaRPr lang="fr-CH"/>
        </a:p>
      </dgm:t>
    </dgm:pt>
    <dgm:pt modelId="{19726E2E-6AF6-4B4F-90CF-15D18BFA42EF}" type="sibTrans" cxnId="{927C9167-24FC-4570-A2F3-5466B4C6D0FF}">
      <dgm:prSet/>
      <dgm:spPr/>
      <dgm:t>
        <a:bodyPr/>
        <a:lstStyle/>
        <a:p>
          <a:endParaRPr lang="fr-CH"/>
        </a:p>
      </dgm:t>
    </dgm:pt>
    <dgm:pt modelId="{6AA6A2F0-D677-46D8-9D05-A2F74C0DFE62}" type="pres">
      <dgm:prSet presAssocID="{C37BFFBC-016A-5A48-9A22-8EA890291B8C}" presName="linear" presStyleCnt="0">
        <dgm:presLayoutVars>
          <dgm:animLvl val="lvl"/>
          <dgm:resizeHandles val="exact"/>
        </dgm:presLayoutVars>
      </dgm:prSet>
      <dgm:spPr/>
    </dgm:pt>
    <dgm:pt modelId="{A70CB5DC-3681-46A3-9117-6E9BCE9C474A}" type="pres">
      <dgm:prSet presAssocID="{22ADEFE7-D8B1-134F-BB6D-4B3A24B1E149}" presName="parentText" presStyleLbl="node1" presStyleIdx="0" presStyleCnt="1" custLinFactNeighborX="5" custLinFactNeighborY="17101">
        <dgm:presLayoutVars>
          <dgm:chMax val="0"/>
          <dgm:bulletEnabled val="1"/>
        </dgm:presLayoutVars>
      </dgm:prSet>
      <dgm:spPr/>
    </dgm:pt>
    <dgm:pt modelId="{0A88614A-DBB2-4CE2-81B6-C645DA4AD97E}" type="pres">
      <dgm:prSet presAssocID="{22ADEFE7-D8B1-134F-BB6D-4B3A24B1E149}" presName="childText" presStyleLbl="revTx" presStyleIdx="0" presStyleCnt="1" custLinFactNeighborX="5" custLinFactNeighborY="-61201">
        <dgm:presLayoutVars>
          <dgm:bulletEnabled val="1"/>
        </dgm:presLayoutVars>
      </dgm:prSet>
      <dgm:spPr/>
    </dgm:pt>
  </dgm:ptLst>
  <dgm:cxnLst>
    <dgm:cxn modelId="{7919B421-A353-4D4B-AE3B-47F8EFB06776}" type="presOf" srcId="{78984937-CCF0-48FE-AC11-AFAD13D8528A}" destId="{0A88614A-DBB2-4CE2-81B6-C645DA4AD97E}" srcOrd="0" destOrd="1" presId="urn:microsoft.com/office/officeart/2005/8/layout/vList2"/>
    <dgm:cxn modelId="{927C9167-24FC-4570-A2F3-5466B4C6D0FF}" srcId="{22ADEFE7-D8B1-134F-BB6D-4B3A24B1E149}" destId="{78984937-CCF0-48FE-AC11-AFAD13D8528A}" srcOrd="1" destOrd="0" parTransId="{D5D9EFEB-70DF-490F-AB22-E2C144040B7E}" sibTransId="{19726E2E-6AF6-4B4F-90CF-15D18BFA42EF}"/>
    <dgm:cxn modelId="{9C96EE91-8D32-8349-AA8B-35C8D2F82BA0}" srcId="{C37BFFBC-016A-5A48-9A22-8EA890291B8C}" destId="{22ADEFE7-D8B1-134F-BB6D-4B3A24B1E149}" srcOrd="0" destOrd="0" parTransId="{B6206E1E-21F6-404E-AC5E-B2FA2614CE0C}" sibTransId="{5363F9DE-572F-CD4F-A80C-8C793738083F}"/>
    <dgm:cxn modelId="{4C943395-2468-4F82-B682-6294CF6946C3}" type="presOf" srcId="{C37BFFBC-016A-5A48-9A22-8EA890291B8C}" destId="{6AA6A2F0-D677-46D8-9D05-A2F74C0DFE62}" srcOrd="0" destOrd="0" presId="urn:microsoft.com/office/officeart/2005/8/layout/vList2"/>
    <dgm:cxn modelId="{0A692BB4-E4A3-4DB0-9CEE-FC27ADC635E0}" type="presOf" srcId="{7A146F1C-2F33-48E7-9387-3861592C8F9A}" destId="{0A88614A-DBB2-4CE2-81B6-C645DA4AD97E}" srcOrd="0" destOrd="0" presId="urn:microsoft.com/office/officeart/2005/8/layout/vList2"/>
    <dgm:cxn modelId="{5F714FCD-B7C4-4658-B817-016C9534251A}" type="presOf" srcId="{22ADEFE7-D8B1-134F-BB6D-4B3A24B1E149}" destId="{A70CB5DC-3681-46A3-9117-6E9BCE9C474A}" srcOrd="0" destOrd="0" presId="urn:microsoft.com/office/officeart/2005/8/layout/vList2"/>
    <dgm:cxn modelId="{29BCB9E6-3BBE-4CAF-B040-9B3B6F9E4E07}" srcId="{22ADEFE7-D8B1-134F-BB6D-4B3A24B1E149}" destId="{7A146F1C-2F33-48E7-9387-3861592C8F9A}" srcOrd="0" destOrd="0" parTransId="{D897F464-6430-47DA-B2A3-9C588A030A88}" sibTransId="{8CBBF3A8-32BD-4D73-91BB-CA2A31439B5C}"/>
    <dgm:cxn modelId="{000D2AD8-0256-4763-98BF-8297525A9B7C}" type="presParOf" srcId="{6AA6A2F0-D677-46D8-9D05-A2F74C0DFE62}" destId="{A70CB5DC-3681-46A3-9117-6E9BCE9C474A}" srcOrd="0" destOrd="0" presId="urn:microsoft.com/office/officeart/2005/8/layout/vList2"/>
    <dgm:cxn modelId="{39C8DD3E-35E9-4646-81BC-037C05201A0C}" type="presParOf" srcId="{6AA6A2F0-D677-46D8-9D05-A2F74C0DFE62}" destId="{0A88614A-DBB2-4CE2-81B6-C645DA4AD97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7BFFBC-016A-5A48-9A22-8EA890291B8C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22ADEFE7-D8B1-134F-BB6D-4B3A24B1E149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CH" sz="1600" dirty="0">
              <a:latin typeface="Arial" panose="020B0604020202020204" pitchFamily="34" charset="0"/>
              <a:cs typeface="Arial" panose="020B0604020202020204" pitchFamily="34" charset="0"/>
            </a:rPr>
            <a:t>1. Introduction</a:t>
          </a:r>
        </a:p>
      </dgm:t>
    </dgm:pt>
    <dgm:pt modelId="{B6206E1E-21F6-404E-AC5E-B2FA2614CE0C}" type="parTrans" cxnId="{9C96EE91-8D32-8349-AA8B-35C8D2F82BA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3F9DE-572F-CD4F-A80C-8C793738083F}" type="sibTrans" cxnId="{9C96EE91-8D32-8349-AA8B-35C8D2F82BA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3F70E3-1748-3E4A-A25A-A34370FB9D72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CH" sz="1600" dirty="0">
              <a:latin typeface="Arial" panose="020B0604020202020204" pitchFamily="34" charset="0"/>
              <a:cs typeface="Arial" panose="020B0604020202020204" pitchFamily="34" charset="0"/>
            </a:rPr>
            <a:t>2. Programme d’intégration cantonal (PIC)</a:t>
          </a:r>
        </a:p>
      </dgm:t>
    </dgm:pt>
    <dgm:pt modelId="{EC55EE57-DF97-7E4D-9014-57FF398BCE79}" type="parTrans" cxnId="{B02A9F5E-CFBE-B348-8378-341BB1286D59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B9520-8EF1-2244-918E-C510D8B44AAA}" type="sibTrans" cxnId="{B02A9F5E-CFBE-B348-8378-341BB1286D59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46F1C-2F33-48E7-9387-3861592C8F9A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fr-CH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7F464-6430-47DA-B2A3-9C588A030A88}" type="parTrans" cxnId="{29BCB9E6-3BBE-4CAF-B040-9B3B6F9E4E07}">
      <dgm:prSet/>
      <dgm:spPr/>
      <dgm:t>
        <a:bodyPr/>
        <a:lstStyle/>
        <a:p>
          <a:endParaRPr lang="fr-CH"/>
        </a:p>
      </dgm:t>
    </dgm:pt>
    <dgm:pt modelId="{8CBBF3A8-32BD-4D73-91BB-CA2A31439B5C}" type="sibTrans" cxnId="{29BCB9E6-3BBE-4CAF-B040-9B3B6F9E4E07}">
      <dgm:prSet/>
      <dgm:spPr/>
      <dgm:t>
        <a:bodyPr/>
        <a:lstStyle/>
        <a:p>
          <a:endParaRPr lang="fr-CH"/>
        </a:p>
      </dgm:t>
    </dgm:pt>
    <dgm:pt modelId="{C6C0F8C7-6686-4F5F-A936-6BB315378E7D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Ø"/>
          </a:pPr>
          <a:r>
            <a:rPr lang="fr-CH" sz="1600" dirty="0">
              <a:latin typeface="Arial" panose="020B0604020202020204" pitchFamily="34" charset="0"/>
              <a:cs typeface="Arial" panose="020B0604020202020204" pitchFamily="34" charset="0"/>
            </a:rPr>
            <a:t>3. Agenda Intégration Suisse (AIS)</a:t>
          </a:r>
        </a:p>
      </dgm:t>
    </dgm:pt>
    <dgm:pt modelId="{8F85A260-262A-454B-97BE-C8870D996665}" type="parTrans" cxnId="{A9D3DF38-0B40-4BB1-B741-FF92FD3B36FD}">
      <dgm:prSet/>
      <dgm:spPr/>
      <dgm:t>
        <a:bodyPr/>
        <a:lstStyle/>
        <a:p>
          <a:endParaRPr lang="fr-CH"/>
        </a:p>
      </dgm:t>
    </dgm:pt>
    <dgm:pt modelId="{251AB165-FD25-4E89-BD9F-80F80097892B}" type="sibTrans" cxnId="{A9D3DF38-0B40-4BB1-B741-FF92FD3B36FD}">
      <dgm:prSet/>
      <dgm:spPr/>
      <dgm:t>
        <a:bodyPr/>
        <a:lstStyle/>
        <a:p>
          <a:endParaRPr lang="fr-CH"/>
        </a:p>
      </dgm:t>
    </dgm:pt>
    <dgm:pt modelId="{BC5BE220-665D-4D04-81DA-5B51FCAF899E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9DD58C-4711-4B2D-8306-15D03832F8C4}" type="parTrans" cxnId="{4F8187DB-F464-463D-828E-9347A7275576}">
      <dgm:prSet/>
      <dgm:spPr/>
      <dgm:t>
        <a:bodyPr/>
        <a:lstStyle/>
        <a:p>
          <a:endParaRPr lang="fr-CH"/>
        </a:p>
      </dgm:t>
    </dgm:pt>
    <dgm:pt modelId="{FE352A60-D1EC-4E41-A531-D8C0D4AD072B}" type="sibTrans" cxnId="{4F8187DB-F464-463D-828E-9347A7275576}">
      <dgm:prSet/>
      <dgm:spPr/>
      <dgm:t>
        <a:bodyPr/>
        <a:lstStyle/>
        <a:p>
          <a:endParaRPr lang="fr-CH"/>
        </a:p>
      </dgm:t>
    </dgm:pt>
    <dgm:pt modelId="{AB18CBBC-D9C9-4F43-AFC9-FCC4FC8B04AE}">
      <dgm:prSet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32668B-EF45-404F-A9C1-1E0D7C8AAD67}" type="sibTrans" cxnId="{696444E7-3F84-485D-B43A-DBED707699F9}">
      <dgm:prSet/>
      <dgm:spPr/>
      <dgm:t>
        <a:bodyPr/>
        <a:lstStyle/>
        <a:p>
          <a:endParaRPr lang="fr-CH"/>
        </a:p>
      </dgm:t>
    </dgm:pt>
    <dgm:pt modelId="{64A8A4F9-F5D2-4AEB-97C8-13B0F99DDECB}" type="parTrans" cxnId="{696444E7-3F84-485D-B43A-DBED707699F9}">
      <dgm:prSet/>
      <dgm:spPr/>
      <dgm:t>
        <a:bodyPr/>
        <a:lstStyle/>
        <a:p>
          <a:endParaRPr lang="fr-CH"/>
        </a:p>
      </dgm:t>
    </dgm:pt>
    <dgm:pt modelId="{B1FF0D28-502F-46FE-BCE9-16B184141DEE}">
      <dgm:prSet custT="1"/>
      <dgm:spPr>
        <a:solidFill>
          <a:prstClr val="white">
            <a:lumMod val="7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947F"/>
            </a:buClr>
            <a:buFont typeface="Wingdings" panose="05000000000000000000" pitchFamily="2" charset="2"/>
            <a:buNone/>
          </a:pPr>
          <a:r>
            <a:rPr lang="fr-CH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Programme S </a:t>
          </a:r>
        </a:p>
      </dgm:t>
    </dgm:pt>
    <dgm:pt modelId="{66CAA29A-24E0-472F-A349-F68C8F2A61A5}" type="parTrans" cxnId="{8E4CF516-46E9-46B5-85E1-DF483FB1E78F}">
      <dgm:prSet/>
      <dgm:spPr/>
      <dgm:t>
        <a:bodyPr/>
        <a:lstStyle/>
        <a:p>
          <a:endParaRPr lang="fr-CH"/>
        </a:p>
      </dgm:t>
    </dgm:pt>
    <dgm:pt modelId="{2839FEED-EFF1-4C47-8263-14B3A96D089B}" type="sibTrans" cxnId="{8E4CF516-46E9-46B5-85E1-DF483FB1E78F}">
      <dgm:prSet/>
      <dgm:spPr/>
      <dgm:t>
        <a:bodyPr/>
        <a:lstStyle/>
        <a:p>
          <a:endParaRPr lang="fr-CH"/>
        </a:p>
      </dgm:t>
    </dgm:pt>
    <dgm:pt modelId="{78984937-CCF0-48FE-AC11-AFAD13D8528A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D9EFEB-70DF-490F-AB22-E2C144040B7E}" type="parTrans" cxnId="{927C9167-24FC-4570-A2F3-5466B4C6D0FF}">
      <dgm:prSet/>
      <dgm:spPr/>
      <dgm:t>
        <a:bodyPr/>
        <a:lstStyle/>
        <a:p>
          <a:endParaRPr lang="fr-CH"/>
        </a:p>
      </dgm:t>
    </dgm:pt>
    <dgm:pt modelId="{19726E2E-6AF6-4B4F-90CF-15D18BFA42EF}" type="sibTrans" cxnId="{927C9167-24FC-4570-A2F3-5466B4C6D0FF}">
      <dgm:prSet/>
      <dgm:spPr/>
      <dgm:t>
        <a:bodyPr/>
        <a:lstStyle/>
        <a:p>
          <a:endParaRPr lang="fr-CH"/>
        </a:p>
      </dgm:t>
    </dgm:pt>
    <dgm:pt modelId="{433B5E0E-88D6-4FE3-8632-65663254A6A5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7FC6B-68D4-44B6-BF3D-546533F2CFE8}" type="parTrans" cxnId="{D8B875DC-ED24-4602-A10E-66994F21D07A}">
      <dgm:prSet/>
      <dgm:spPr/>
      <dgm:t>
        <a:bodyPr/>
        <a:lstStyle/>
        <a:p>
          <a:endParaRPr lang="fr-CH"/>
        </a:p>
      </dgm:t>
    </dgm:pt>
    <dgm:pt modelId="{D71C22A4-B847-4244-BEC2-E85477363216}" type="sibTrans" cxnId="{D8B875DC-ED24-4602-A10E-66994F21D07A}">
      <dgm:prSet/>
      <dgm:spPr/>
      <dgm:t>
        <a:bodyPr/>
        <a:lstStyle/>
        <a:p>
          <a:endParaRPr lang="fr-CH"/>
        </a:p>
      </dgm:t>
    </dgm:pt>
    <dgm:pt modelId="{6D2F84BA-5ED5-4B68-AA42-BB61C91F5054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2324A0-B342-4E49-9785-9597E2EA77FA}" type="parTrans" cxnId="{FFBFD057-3CE7-417A-A419-0251400CCFD6}">
      <dgm:prSet/>
      <dgm:spPr/>
      <dgm:t>
        <a:bodyPr/>
        <a:lstStyle/>
        <a:p>
          <a:endParaRPr lang="fr-CH"/>
        </a:p>
      </dgm:t>
    </dgm:pt>
    <dgm:pt modelId="{6C40FF0C-3E47-49D8-AAE9-F542CB9B65A2}" type="sibTrans" cxnId="{FFBFD057-3CE7-417A-A419-0251400CCFD6}">
      <dgm:prSet/>
      <dgm:spPr/>
      <dgm:t>
        <a:bodyPr/>
        <a:lstStyle/>
        <a:p>
          <a:endParaRPr lang="fr-CH"/>
        </a:p>
      </dgm:t>
    </dgm:pt>
    <dgm:pt modelId="{8196F74D-BF8D-4594-9C78-6BD6DCB04234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849FF3-F84B-46DE-B1B7-D6D9CCD73857}" type="parTrans" cxnId="{E1F6FABE-E0D7-4ED2-ABBC-005587CCB9EA}">
      <dgm:prSet/>
      <dgm:spPr/>
      <dgm:t>
        <a:bodyPr/>
        <a:lstStyle/>
        <a:p>
          <a:endParaRPr lang="fr-CH"/>
        </a:p>
      </dgm:t>
    </dgm:pt>
    <dgm:pt modelId="{5B96A9AA-9729-48C3-A5F8-FC11DC916CBC}" type="sibTrans" cxnId="{E1F6FABE-E0D7-4ED2-ABBC-005587CCB9EA}">
      <dgm:prSet/>
      <dgm:spPr/>
      <dgm:t>
        <a:bodyPr/>
        <a:lstStyle/>
        <a:p>
          <a:endParaRPr lang="fr-CH"/>
        </a:p>
      </dgm:t>
    </dgm:pt>
    <dgm:pt modelId="{3208675D-97CC-45CF-912F-5CEAA894A09C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fr-CH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8BBBED-23B0-4A18-9EAF-29717DCEA24A}" type="parTrans" cxnId="{7CA1CFC1-2E49-4931-92F1-B02AA6369A44}">
      <dgm:prSet/>
      <dgm:spPr/>
      <dgm:t>
        <a:bodyPr/>
        <a:lstStyle/>
        <a:p>
          <a:endParaRPr lang="fr-CH"/>
        </a:p>
      </dgm:t>
    </dgm:pt>
    <dgm:pt modelId="{70601F27-C65F-4CEE-A22A-9083B8BD68E5}" type="sibTrans" cxnId="{7CA1CFC1-2E49-4931-92F1-B02AA6369A44}">
      <dgm:prSet/>
      <dgm:spPr/>
      <dgm:t>
        <a:bodyPr/>
        <a:lstStyle/>
        <a:p>
          <a:endParaRPr lang="fr-CH"/>
        </a:p>
      </dgm:t>
    </dgm:pt>
    <dgm:pt modelId="{6AA6A2F0-D677-46D8-9D05-A2F74C0DFE62}" type="pres">
      <dgm:prSet presAssocID="{C37BFFBC-016A-5A48-9A22-8EA890291B8C}" presName="linear" presStyleCnt="0">
        <dgm:presLayoutVars>
          <dgm:animLvl val="lvl"/>
          <dgm:resizeHandles val="exact"/>
        </dgm:presLayoutVars>
      </dgm:prSet>
      <dgm:spPr/>
    </dgm:pt>
    <dgm:pt modelId="{A70CB5DC-3681-46A3-9117-6E9BCE9C474A}" type="pres">
      <dgm:prSet presAssocID="{22ADEFE7-D8B1-134F-BB6D-4B3A24B1E149}" presName="parentText" presStyleLbl="node1" presStyleIdx="0" presStyleCnt="4" custLinFactNeighborY="-4099">
        <dgm:presLayoutVars>
          <dgm:chMax val="0"/>
          <dgm:bulletEnabled val="1"/>
        </dgm:presLayoutVars>
      </dgm:prSet>
      <dgm:spPr/>
    </dgm:pt>
    <dgm:pt modelId="{0A88614A-DBB2-4CE2-81B6-C645DA4AD97E}" type="pres">
      <dgm:prSet presAssocID="{22ADEFE7-D8B1-134F-BB6D-4B3A24B1E149}" presName="childText" presStyleLbl="revTx" presStyleIdx="0" presStyleCnt="3">
        <dgm:presLayoutVars>
          <dgm:bulletEnabled val="1"/>
        </dgm:presLayoutVars>
      </dgm:prSet>
      <dgm:spPr/>
    </dgm:pt>
    <dgm:pt modelId="{9ACE681C-752D-4CF3-84D7-8B3C5815BDAB}" type="pres">
      <dgm:prSet presAssocID="{1F3F70E3-1748-3E4A-A25A-A34370FB9D7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7781EA2-D004-447A-9ABF-92F234514A47}" type="pres">
      <dgm:prSet presAssocID="{1F3F70E3-1748-3E4A-A25A-A34370FB9D72}" presName="childText" presStyleLbl="revTx" presStyleIdx="1" presStyleCnt="3">
        <dgm:presLayoutVars>
          <dgm:bulletEnabled val="1"/>
        </dgm:presLayoutVars>
      </dgm:prSet>
      <dgm:spPr/>
    </dgm:pt>
    <dgm:pt modelId="{8AD1321A-7015-4BD6-8480-17D717D2C517}" type="pres">
      <dgm:prSet presAssocID="{C6C0F8C7-6686-4F5F-A936-6BB315378E7D}" presName="parentText" presStyleLbl="node1" presStyleIdx="2" presStyleCnt="4" custLinFactNeighborY="4374">
        <dgm:presLayoutVars>
          <dgm:chMax val="0"/>
          <dgm:bulletEnabled val="1"/>
        </dgm:presLayoutVars>
      </dgm:prSet>
      <dgm:spPr/>
    </dgm:pt>
    <dgm:pt modelId="{EE8BB137-4542-4518-B539-501AC34B5249}" type="pres">
      <dgm:prSet presAssocID="{C6C0F8C7-6686-4F5F-A936-6BB315378E7D}" presName="childText" presStyleLbl="revTx" presStyleIdx="2" presStyleCnt="3">
        <dgm:presLayoutVars>
          <dgm:bulletEnabled val="1"/>
        </dgm:presLayoutVars>
      </dgm:prSet>
      <dgm:spPr/>
    </dgm:pt>
    <dgm:pt modelId="{0578FBD0-7E41-478D-A99F-0D59C5870427}" type="pres">
      <dgm:prSet presAssocID="{B1FF0D28-502F-46FE-BCE9-16B184141DEE}" presName="parentText" presStyleLbl="node1" presStyleIdx="3" presStyleCnt="4" custLinFactNeighborX="36" custLinFactNeighborY="-38511">
        <dgm:presLayoutVars>
          <dgm:chMax val="0"/>
          <dgm:bulletEnabled val="1"/>
        </dgm:presLayoutVars>
      </dgm:prSet>
      <dgm:spPr>
        <a:xfrm>
          <a:off x="0" y="4486464"/>
          <a:ext cx="6840760" cy="823680"/>
        </a:xfrm>
        <a:prstGeom prst="roundRect">
          <a:avLst/>
        </a:prstGeom>
      </dgm:spPr>
    </dgm:pt>
  </dgm:ptLst>
  <dgm:cxnLst>
    <dgm:cxn modelId="{1CA0E805-739C-42EE-8D96-EAE86585738B}" type="presOf" srcId="{433B5E0E-88D6-4FE3-8632-65663254A6A5}" destId="{EE8BB137-4542-4518-B539-501AC34B5249}" srcOrd="0" destOrd="2" presId="urn:microsoft.com/office/officeart/2005/8/layout/vList2"/>
    <dgm:cxn modelId="{8E4CF516-46E9-46B5-85E1-DF483FB1E78F}" srcId="{C37BFFBC-016A-5A48-9A22-8EA890291B8C}" destId="{B1FF0D28-502F-46FE-BCE9-16B184141DEE}" srcOrd="3" destOrd="0" parTransId="{66CAA29A-24E0-472F-A349-F68C8F2A61A5}" sibTransId="{2839FEED-EFF1-4C47-8263-14B3A96D089B}"/>
    <dgm:cxn modelId="{7919B421-A353-4D4B-AE3B-47F8EFB06776}" type="presOf" srcId="{78984937-CCF0-48FE-AC11-AFAD13D8528A}" destId="{0A88614A-DBB2-4CE2-81B6-C645DA4AD97E}" srcOrd="0" destOrd="2" presId="urn:microsoft.com/office/officeart/2005/8/layout/vList2"/>
    <dgm:cxn modelId="{5F7F7036-6582-44CF-B712-68377F244531}" type="presOf" srcId="{8196F74D-BF8D-4594-9C78-6BD6DCB04234}" destId="{EE8BB137-4542-4518-B539-501AC34B5249}" srcOrd="0" destOrd="0" presId="urn:microsoft.com/office/officeart/2005/8/layout/vList2"/>
    <dgm:cxn modelId="{A9D3DF38-0B40-4BB1-B741-FF92FD3B36FD}" srcId="{C37BFFBC-016A-5A48-9A22-8EA890291B8C}" destId="{C6C0F8C7-6686-4F5F-A936-6BB315378E7D}" srcOrd="2" destOrd="0" parTransId="{8F85A260-262A-454B-97BE-C8870D996665}" sibTransId="{251AB165-FD25-4E89-BD9F-80F80097892B}"/>
    <dgm:cxn modelId="{C2774A5C-8C3E-43FE-A8DB-BEE529B98BCE}" type="presOf" srcId="{C6C0F8C7-6686-4F5F-A936-6BB315378E7D}" destId="{8AD1321A-7015-4BD6-8480-17D717D2C517}" srcOrd="0" destOrd="0" presId="urn:microsoft.com/office/officeart/2005/8/layout/vList2"/>
    <dgm:cxn modelId="{B02A9F5E-CFBE-B348-8378-341BB1286D59}" srcId="{C37BFFBC-016A-5A48-9A22-8EA890291B8C}" destId="{1F3F70E3-1748-3E4A-A25A-A34370FB9D72}" srcOrd="1" destOrd="0" parTransId="{EC55EE57-DF97-7E4D-9014-57FF398BCE79}" sibTransId="{F3EB9520-8EF1-2244-918E-C510D8B44AAA}"/>
    <dgm:cxn modelId="{927C9167-24FC-4570-A2F3-5466B4C6D0FF}" srcId="{22ADEFE7-D8B1-134F-BB6D-4B3A24B1E149}" destId="{78984937-CCF0-48FE-AC11-AFAD13D8528A}" srcOrd="2" destOrd="0" parTransId="{D5D9EFEB-70DF-490F-AB22-E2C144040B7E}" sibTransId="{19726E2E-6AF6-4B4F-90CF-15D18BFA42EF}"/>
    <dgm:cxn modelId="{FFBFD057-3CE7-417A-A419-0251400CCFD6}" srcId="{C6C0F8C7-6686-4F5F-A936-6BB315378E7D}" destId="{6D2F84BA-5ED5-4B68-AA42-BB61C91F5054}" srcOrd="1" destOrd="0" parTransId="{B62324A0-B342-4E49-9785-9597E2EA77FA}" sibTransId="{6C40FF0C-3E47-49D8-AAE9-F542CB9B65A2}"/>
    <dgm:cxn modelId="{9C96EE91-8D32-8349-AA8B-35C8D2F82BA0}" srcId="{C37BFFBC-016A-5A48-9A22-8EA890291B8C}" destId="{22ADEFE7-D8B1-134F-BB6D-4B3A24B1E149}" srcOrd="0" destOrd="0" parTransId="{B6206E1E-21F6-404E-AC5E-B2FA2614CE0C}" sibTransId="{5363F9DE-572F-CD4F-A80C-8C793738083F}"/>
    <dgm:cxn modelId="{4C943395-2468-4F82-B682-6294CF6946C3}" type="presOf" srcId="{C37BFFBC-016A-5A48-9A22-8EA890291B8C}" destId="{6AA6A2F0-D677-46D8-9D05-A2F74C0DFE62}" srcOrd="0" destOrd="0" presId="urn:microsoft.com/office/officeart/2005/8/layout/vList2"/>
    <dgm:cxn modelId="{89AB0796-1F6F-4EEB-BE77-23A6F6F18187}" type="presOf" srcId="{3208675D-97CC-45CF-912F-5CEAA894A09C}" destId="{0A88614A-DBB2-4CE2-81B6-C645DA4AD97E}" srcOrd="0" destOrd="1" presId="urn:microsoft.com/office/officeart/2005/8/layout/vList2"/>
    <dgm:cxn modelId="{406A34B0-32AD-4481-A747-439F2F84AAA6}" type="presOf" srcId="{1F3F70E3-1748-3E4A-A25A-A34370FB9D72}" destId="{9ACE681C-752D-4CF3-84D7-8B3C5815BDAB}" srcOrd="0" destOrd="0" presId="urn:microsoft.com/office/officeart/2005/8/layout/vList2"/>
    <dgm:cxn modelId="{0A692BB4-E4A3-4DB0-9CEE-FC27ADC635E0}" type="presOf" srcId="{7A146F1C-2F33-48E7-9387-3861592C8F9A}" destId="{0A88614A-DBB2-4CE2-81B6-C645DA4AD97E}" srcOrd="0" destOrd="0" presId="urn:microsoft.com/office/officeart/2005/8/layout/vList2"/>
    <dgm:cxn modelId="{E1F6FABE-E0D7-4ED2-ABBC-005587CCB9EA}" srcId="{C6C0F8C7-6686-4F5F-A936-6BB315378E7D}" destId="{8196F74D-BF8D-4594-9C78-6BD6DCB04234}" srcOrd="0" destOrd="0" parTransId="{38849FF3-F84B-46DE-B1B7-D6D9CCD73857}" sibTransId="{5B96A9AA-9729-48C3-A5F8-FC11DC916CBC}"/>
    <dgm:cxn modelId="{7CA1CFC1-2E49-4931-92F1-B02AA6369A44}" srcId="{22ADEFE7-D8B1-134F-BB6D-4B3A24B1E149}" destId="{3208675D-97CC-45CF-912F-5CEAA894A09C}" srcOrd="1" destOrd="0" parTransId="{CE8BBBED-23B0-4A18-9EAF-29717DCEA24A}" sibTransId="{70601F27-C65F-4CEE-A22A-9083B8BD68E5}"/>
    <dgm:cxn modelId="{837F3EC5-0A42-4F1A-A996-877702C091B0}" type="presOf" srcId="{B1FF0D28-502F-46FE-BCE9-16B184141DEE}" destId="{0578FBD0-7E41-478D-A99F-0D59C5870427}" srcOrd="0" destOrd="0" presId="urn:microsoft.com/office/officeart/2005/8/layout/vList2"/>
    <dgm:cxn modelId="{142F01CB-1571-4588-B387-7FF124958F94}" type="presOf" srcId="{AB18CBBC-D9C9-4F43-AFC9-FCC4FC8B04AE}" destId="{EE8BB137-4542-4518-B539-501AC34B5249}" srcOrd="0" destOrd="3" presId="urn:microsoft.com/office/officeart/2005/8/layout/vList2"/>
    <dgm:cxn modelId="{5F714FCD-B7C4-4658-B817-016C9534251A}" type="presOf" srcId="{22ADEFE7-D8B1-134F-BB6D-4B3A24B1E149}" destId="{A70CB5DC-3681-46A3-9117-6E9BCE9C474A}" srcOrd="0" destOrd="0" presId="urn:microsoft.com/office/officeart/2005/8/layout/vList2"/>
    <dgm:cxn modelId="{4F8187DB-F464-463D-828E-9347A7275576}" srcId="{1F3F70E3-1748-3E4A-A25A-A34370FB9D72}" destId="{BC5BE220-665D-4D04-81DA-5B51FCAF899E}" srcOrd="0" destOrd="0" parTransId="{DB9DD58C-4711-4B2D-8306-15D03832F8C4}" sibTransId="{FE352A60-D1EC-4E41-A531-D8C0D4AD072B}"/>
    <dgm:cxn modelId="{643DD9DB-B742-4A6B-9621-67E1FFFEF38D}" type="presOf" srcId="{BC5BE220-665D-4D04-81DA-5B51FCAF899E}" destId="{67781EA2-D004-447A-9ABF-92F234514A47}" srcOrd="0" destOrd="0" presId="urn:microsoft.com/office/officeart/2005/8/layout/vList2"/>
    <dgm:cxn modelId="{D8B875DC-ED24-4602-A10E-66994F21D07A}" srcId="{C6C0F8C7-6686-4F5F-A936-6BB315378E7D}" destId="{433B5E0E-88D6-4FE3-8632-65663254A6A5}" srcOrd="2" destOrd="0" parTransId="{4FB7FC6B-68D4-44B6-BF3D-546533F2CFE8}" sibTransId="{D71C22A4-B847-4244-BEC2-E85477363216}"/>
    <dgm:cxn modelId="{29BCB9E6-3BBE-4CAF-B040-9B3B6F9E4E07}" srcId="{22ADEFE7-D8B1-134F-BB6D-4B3A24B1E149}" destId="{7A146F1C-2F33-48E7-9387-3861592C8F9A}" srcOrd="0" destOrd="0" parTransId="{D897F464-6430-47DA-B2A3-9C588A030A88}" sibTransId="{8CBBF3A8-32BD-4D73-91BB-CA2A31439B5C}"/>
    <dgm:cxn modelId="{696444E7-3F84-485D-B43A-DBED707699F9}" srcId="{C6C0F8C7-6686-4F5F-A936-6BB315378E7D}" destId="{AB18CBBC-D9C9-4F43-AFC9-FCC4FC8B04AE}" srcOrd="3" destOrd="0" parTransId="{64A8A4F9-F5D2-4AEB-97C8-13B0F99DDECB}" sibTransId="{0532668B-EF45-404F-A9C1-1E0D7C8AAD67}"/>
    <dgm:cxn modelId="{4284F4F2-7808-4994-A351-344874F90E0B}" type="presOf" srcId="{6D2F84BA-5ED5-4B68-AA42-BB61C91F5054}" destId="{EE8BB137-4542-4518-B539-501AC34B5249}" srcOrd="0" destOrd="1" presId="urn:microsoft.com/office/officeart/2005/8/layout/vList2"/>
    <dgm:cxn modelId="{000D2AD8-0256-4763-98BF-8297525A9B7C}" type="presParOf" srcId="{6AA6A2F0-D677-46D8-9D05-A2F74C0DFE62}" destId="{A70CB5DC-3681-46A3-9117-6E9BCE9C474A}" srcOrd="0" destOrd="0" presId="urn:microsoft.com/office/officeart/2005/8/layout/vList2"/>
    <dgm:cxn modelId="{39C8DD3E-35E9-4646-81BC-037C05201A0C}" type="presParOf" srcId="{6AA6A2F0-D677-46D8-9D05-A2F74C0DFE62}" destId="{0A88614A-DBB2-4CE2-81B6-C645DA4AD97E}" srcOrd="1" destOrd="0" presId="urn:microsoft.com/office/officeart/2005/8/layout/vList2"/>
    <dgm:cxn modelId="{8A9E9858-48D4-4631-A094-BBC2FCB5DF1B}" type="presParOf" srcId="{6AA6A2F0-D677-46D8-9D05-A2F74C0DFE62}" destId="{9ACE681C-752D-4CF3-84D7-8B3C5815BDAB}" srcOrd="2" destOrd="0" presId="urn:microsoft.com/office/officeart/2005/8/layout/vList2"/>
    <dgm:cxn modelId="{C84EEEEF-C7D5-44B4-BE8F-11292778ECC0}" type="presParOf" srcId="{6AA6A2F0-D677-46D8-9D05-A2F74C0DFE62}" destId="{67781EA2-D004-447A-9ABF-92F234514A47}" srcOrd="3" destOrd="0" presId="urn:microsoft.com/office/officeart/2005/8/layout/vList2"/>
    <dgm:cxn modelId="{53036437-208F-4B2D-AB9B-040D05661D48}" type="presParOf" srcId="{6AA6A2F0-D677-46D8-9D05-A2F74C0DFE62}" destId="{8AD1321A-7015-4BD6-8480-17D717D2C517}" srcOrd="4" destOrd="0" presId="urn:microsoft.com/office/officeart/2005/8/layout/vList2"/>
    <dgm:cxn modelId="{E657814E-EC1B-4957-9464-0E2EB18C1DE1}" type="presParOf" srcId="{6AA6A2F0-D677-46D8-9D05-A2F74C0DFE62}" destId="{EE8BB137-4542-4518-B539-501AC34B5249}" srcOrd="5" destOrd="0" presId="urn:microsoft.com/office/officeart/2005/8/layout/vList2"/>
    <dgm:cxn modelId="{95F49A7E-A3EA-46A8-8BF0-A668103D9ABF}" type="presParOf" srcId="{6AA6A2F0-D677-46D8-9D05-A2F74C0DFE62}" destId="{0578FBD0-7E41-478D-A99F-0D59C587042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7BFFBC-016A-5A48-9A22-8EA890291B8C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22ADEFE7-D8B1-134F-BB6D-4B3A24B1E149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CH" sz="2400" b="1" dirty="0">
              <a:latin typeface="Arial" panose="020B0604020202020204" pitchFamily="34" charset="0"/>
              <a:cs typeface="Arial" panose="020B0604020202020204" pitchFamily="34" charset="0"/>
            </a:rPr>
            <a:t>1. Introduction</a:t>
          </a:r>
        </a:p>
      </dgm:t>
    </dgm:pt>
    <dgm:pt modelId="{B6206E1E-21F6-404E-AC5E-B2FA2614CE0C}" type="parTrans" cxnId="{9C96EE91-8D32-8349-AA8B-35C8D2F82BA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3F9DE-572F-CD4F-A80C-8C793738083F}" type="sibTrans" cxnId="{9C96EE91-8D32-8349-AA8B-35C8D2F82BA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46F1C-2F33-48E7-9387-3861592C8F9A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endParaRPr lang="fr-CH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7F464-6430-47DA-B2A3-9C588A030A88}" type="parTrans" cxnId="{29BCB9E6-3BBE-4CAF-B040-9B3B6F9E4E07}">
      <dgm:prSet/>
      <dgm:spPr/>
      <dgm:t>
        <a:bodyPr/>
        <a:lstStyle/>
        <a:p>
          <a:endParaRPr lang="fr-CH"/>
        </a:p>
      </dgm:t>
    </dgm:pt>
    <dgm:pt modelId="{8CBBF3A8-32BD-4D73-91BB-CA2A31439B5C}" type="sibTrans" cxnId="{29BCB9E6-3BBE-4CAF-B040-9B3B6F9E4E07}">
      <dgm:prSet/>
      <dgm:spPr/>
      <dgm:t>
        <a:bodyPr/>
        <a:lstStyle/>
        <a:p>
          <a:endParaRPr lang="fr-CH"/>
        </a:p>
      </dgm:t>
    </dgm:pt>
    <dgm:pt modelId="{78984937-CCF0-48FE-AC11-AFAD13D8528A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D9EFEB-70DF-490F-AB22-E2C144040B7E}" type="parTrans" cxnId="{927C9167-24FC-4570-A2F3-5466B4C6D0FF}">
      <dgm:prSet/>
      <dgm:spPr/>
      <dgm:t>
        <a:bodyPr/>
        <a:lstStyle/>
        <a:p>
          <a:endParaRPr lang="fr-CH"/>
        </a:p>
      </dgm:t>
    </dgm:pt>
    <dgm:pt modelId="{19726E2E-6AF6-4B4F-90CF-15D18BFA42EF}" type="sibTrans" cxnId="{927C9167-24FC-4570-A2F3-5466B4C6D0FF}">
      <dgm:prSet/>
      <dgm:spPr/>
      <dgm:t>
        <a:bodyPr/>
        <a:lstStyle/>
        <a:p>
          <a:endParaRPr lang="fr-CH"/>
        </a:p>
      </dgm:t>
    </dgm:pt>
    <dgm:pt modelId="{6AA6A2F0-D677-46D8-9D05-A2F74C0DFE62}" type="pres">
      <dgm:prSet presAssocID="{C37BFFBC-016A-5A48-9A22-8EA890291B8C}" presName="linear" presStyleCnt="0">
        <dgm:presLayoutVars>
          <dgm:animLvl val="lvl"/>
          <dgm:resizeHandles val="exact"/>
        </dgm:presLayoutVars>
      </dgm:prSet>
      <dgm:spPr/>
    </dgm:pt>
    <dgm:pt modelId="{A70CB5DC-3681-46A3-9117-6E9BCE9C474A}" type="pres">
      <dgm:prSet presAssocID="{22ADEFE7-D8B1-134F-BB6D-4B3A24B1E149}" presName="parentText" presStyleLbl="node1" presStyleIdx="0" presStyleCnt="1" custLinFactNeighborX="5" custLinFactNeighborY="17101">
        <dgm:presLayoutVars>
          <dgm:chMax val="0"/>
          <dgm:bulletEnabled val="1"/>
        </dgm:presLayoutVars>
      </dgm:prSet>
      <dgm:spPr/>
    </dgm:pt>
    <dgm:pt modelId="{0A88614A-DBB2-4CE2-81B6-C645DA4AD97E}" type="pres">
      <dgm:prSet presAssocID="{22ADEFE7-D8B1-134F-BB6D-4B3A24B1E149}" presName="childText" presStyleLbl="revTx" presStyleIdx="0" presStyleCnt="1" custLinFactNeighborX="5" custLinFactNeighborY="-61201">
        <dgm:presLayoutVars>
          <dgm:bulletEnabled val="1"/>
        </dgm:presLayoutVars>
      </dgm:prSet>
      <dgm:spPr/>
    </dgm:pt>
  </dgm:ptLst>
  <dgm:cxnLst>
    <dgm:cxn modelId="{7919B421-A353-4D4B-AE3B-47F8EFB06776}" type="presOf" srcId="{78984937-CCF0-48FE-AC11-AFAD13D8528A}" destId="{0A88614A-DBB2-4CE2-81B6-C645DA4AD97E}" srcOrd="0" destOrd="1" presId="urn:microsoft.com/office/officeart/2005/8/layout/vList2"/>
    <dgm:cxn modelId="{927C9167-24FC-4570-A2F3-5466B4C6D0FF}" srcId="{22ADEFE7-D8B1-134F-BB6D-4B3A24B1E149}" destId="{78984937-CCF0-48FE-AC11-AFAD13D8528A}" srcOrd="1" destOrd="0" parTransId="{D5D9EFEB-70DF-490F-AB22-E2C144040B7E}" sibTransId="{19726E2E-6AF6-4B4F-90CF-15D18BFA42EF}"/>
    <dgm:cxn modelId="{9C96EE91-8D32-8349-AA8B-35C8D2F82BA0}" srcId="{C37BFFBC-016A-5A48-9A22-8EA890291B8C}" destId="{22ADEFE7-D8B1-134F-BB6D-4B3A24B1E149}" srcOrd="0" destOrd="0" parTransId="{B6206E1E-21F6-404E-AC5E-B2FA2614CE0C}" sibTransId="{5363F9DE-572F-CD4F-A80C-8C793738083F}"/>
    <dgm:cxn modelId="{4C943395-2468-4F82-B682-6294CF6946C3}" type="presOf" srcId="{C37BFFBC-016A-5A48-9A22-8EA890291B8C}" destId="{6AA6A2F0-D677-46D8-9D05-A2F74C0DFE62}" srcOrd="0" destOrd="0" presId="urn:microsoft.com/office/officeart/2005/8/layout/vList2"/>
    <dgm:cxn modelId="{0A692BB4-E4A3-4DB0-9CEE-FC27ADC635E0}" type="presOf" srcId="{7A146F1C-2F33-48E7-9387-3861592C8F9A}" destId="{0A88614A-DBB2-4CE2-81B6-C645DA4AD97E}" srcOrd="0" destOrd="0" presId="urn:microsoft.com/office/officeart/2005/8/layout/vList2"/>
    <dgm:cxn modelId="{5F714FCD-B7C4-4658-B817-016C9534251A}" type="presOf" srcId="{22ADEFE7-D8B1-134F-BB6D-4B3A24B1E149}" destId="{A70CB5DC-3681-46A3-9117-6E9BCE9C474A}" srcOrd="0" destOrd="0" presId="urn:microsoft.com/office/officeart/2005/8/layout/vList2"/>
    <dgm:cxn modelId="{29BCB9E6-3BBE-4CAF-B040-9B3B6F9E4E07}" srcId="{22ADEFE7-D8B1-134F-BB6D-4B3A24B1E149}" destId="{7A146F1C-2F33-48E7-9387-3861592C8F9A}" srcOrd="0" destOrd="0" parTransId="{D897F464-6430-47DA-B2A3-9C588A030A88}" sibTransId="{8CBBF3A8-32BD-4D73-91BB-CA2A31439B5C}"/>
    <dgm:cxn modelId="{000D2AD8-0256-4763-98BF-8297525A9B7C}" type="presParOf" srcId="{6AA6A2F0-D677-46D8-9D05-A2F74C0DFE62}" destId="{A70CB5DC-3681-46A3-9117-6E9BCE9C474A}" srcOrd="0" destOrd="0" presId="urn:microsoft.com/office/officeart/2005/8/layout/vList2"/>
    <dgm:cxn modelId="{39C8DD3E-35E9-4646-81BC-037C05201A0C}" type="presParOf" srcId="{6AA6A2F0-D677-46D8-9D05-A2F74C0DFE62}" destId="{0A88614A-DBB2-4CE2-81B6-C645DA4AD97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7BFFBC-016A-5A48-9A22-8EA890291B8C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22ADEFE7-D8B1-134F-BB6D-4B3A24B1E149}">
      <dgm:prSet custT="1"/>
      <dgm:spPr>
        <a:solidFill>
          <a:schemeClr val="bg1"/>
        </a:solidFill>
        <a:ln>
          <a:solidFill>
            <a:srgbClr val="00927F"/>
          </a:solidFill>
        </a:ln>
      </dgm:spPr>
      <dgm:t>
        <a:bodyPr/>
        <a:lstStyle/>
        <a:p>
          <a:r>
            <a:rPr lang="fr-CH" sz="1600" b="1" dirty="0">
              <a:solidFill>
                <a:srgbClr val="00927F"/>
              </a:solidFill>
              <a:latin typeface="Arial" panose="020B0604020202020204" pitchFamily="34" charset="0"/>
              <a:cs typeface="Arial" panose="020B0604020202020204" pitchFamily="34" charset="0"/>
            </a:rPr>
            <a:t>Cadre légal : droits des étrangers et droits en matière d’asile</a:t>
          </a:r>
        </a:p>
      </dgm:t>
    </dgm:pt>
    <dgm:pt modelId="{B6206E1E-21F6-404E-AC5E-B2FA2614CE0C}" type="parTrans" cxnId="{9C96EE91-8D32-8349-AA8B-35C8D2F82BA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3F9DE-572F-CD4F-A80C-8C793738083F}" type="sibTrans" cxnId="{9C96EE91-8D32-8349-AA8B-35C8D2F82BA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EA100A-A29E-094E-B752-7C2819ABCE81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664DBB-8C1F-F644-A89B-33D60C6980DF}" type="parTrans" cxnId="{18DC2A88-4D7B-754B-984B-08987FBA9C85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926A3F-5218-EB4F-8B86-94E9F6F8098B}" type="sibTrans" cxnId="{18DC2A88-4D7B-754B-984B-08987FBA9C85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3F70E3-1748-3E4A-A25A-A34370FB9D72}">
      <dgm:prSet custT="1"/>
      <dgm:spPr>
        <a:noFill/>
        <a:ln>
          <a:solidFill>
            <a:srgbClr val="00927F"/>
          </a:solidFill>
        </a:ln>
      </dgm:spPr>
      <dgm:t>
        <a:bodyPr/>
        <a:lstStyle/>
        <a:p>
          <a:r>
            <a:rPr lang="fr-CH" sz="1600" b="1" dirty="0">
              <a:solidFill>
                <a:srgbClr val="00927F"/>
              </a:solidFill>
              <a:latin typeface="Arial" panose="020B0604020202020204" pitchFamily="34" charset="0"/>
              <a:cs typeface="Arial" panose="020B0604020202020204" pitchFamily="34" charset="0"/>
            </a:rPr>
            <a:t>Compétences</a:t>
          </a:r>
        </a:p>
      </dgm:t>
    </dgm:pt>
    <dgm:pt modelId="{EC55EE57-DF97-7E4D-9014-57FF398BCE79}" type="parTrans" cxnId="{B02A9F5E-CFBE-B348-8378-341BB1286D59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B9520-8EF1-2244-918E-C510D8B44AAA}" type="sibTrans" cxnId="{B02A9F5E-CFBE-B348-8378-341BB1286D59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E89CF5-9082-D34D-B041-2613F6B595C4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§"/>
          </a:pPr>
          <a:r>
            <a:rPr lang="fr-CH" sz="1400" dirty="0">
              <a:latin typeface="Arial" panose="020B0604020202020204" pitchFamily="34" charset="0"/>
              <a:cs typeface="Arial" panose="020B0604020202020204" pitchFamily="34" charset="0"/>
            </a:rPr>
            <a:t>Asile : politique et financements fédéraux et compétence aux cantons pour</a:t>
          </a:r>
          <a:r>
            <a:rPr kumimoji="0" lang="fr-FR" sz="14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l’assistance, l’hébergement, l’intégration mais également les renvois</a:t>
          </a:r>
          <a:r>
            <a:rPr lang="fr-CH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F531AAF3-AFD4-0C4D-8EFD-73CFA2A20B27}" type="parTrans" cxnId="{722EA5DC-6B00-E240-873E-A1664F7BADB2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63DBDB-76C7-1F4F-AA39-E8B8392A87B2}" type="sibTrans" cxnId="{722EA5DC-6B00-E240-873E-A1664F7BADB2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46F1C-2F33-48E7-9387-3861592C8F9A}">
      <dgm:prSet/>
      <dgm:spPr/>
      <dgm:t>
        <a:bodyPr/>
        <a:lstStyle/>
        <a:p>
          <a:endParaRPr lang="fr-CH" sz="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7F464-6430-47DA-B2A3-9C588A030A88}" type="parTrans" cxnId="{29BCB9E6-3BBE-4CAF-B040-9B3B6F9E4E07}">
      <dgm:prSet/>
      <dgm:spPr/>
      <dgm:t>
        <a:bodyPr/>
        <a:lstStyle/>
        <a:p>
          <a:endParaRPr lang="fr-CH"/>
        </a:p>
      </dgm:t>
    </dgm:pt>
    <dgm:pt modelId="{8CBBF3A8-32BD-4D73-91BB-CA2A31439B5C}" type="sibTrans" cxnId="{29BCB9E6-3BBE-4CAF-B040-9B3B6F9E4E07}">
      <dgm:prSet/>
      <dgm:spPr/>
      <dgm:t>
        <a:bodyPr/>
        <a:lstStyle/>
        <a:p>
          <a:endParaRPr lang="fr-CH"/>
        </a:p>
      </dgm:t>
    </dgm:pt>
    <dgm:pt modelId="{90BEE719-1A8E-4324-9B63-824AE8D362E4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§"/>
          </a:pPr>
          <a:r>
            <a:rPr lang="fr-CH" sz="1400" dirty="0">
              <a:latin typeface="Arial" panose="020B0604020202020204" pitchFamily="34" charset="0"/>
              <a:cs typeface="Arial" panose="020B0604020202020204" pitchFamily="34" charset="0"/>
            </a:rPr>
            <a:t> Loi sur l’asile du 26 juin 1998 (</a:t>
          </a:r>
          <a:r>
            <a:rPr lang="fr-CH" sz="1400" dirty="0" err="1">
              <a:latin typeface="Arial" panose="020B0604020202020204" pitchFamily="34" charset="0"/>
              <a:cs typeface="Arial" panose="020B0604020202020204" pitchFamily="34" charset="0"/>
            </a:rPr>
            <a:t>LAsi</a:t>
          </a:r>
          <a:r>
            <a:rPr lang="fr-CH" sz="14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gm:t>
    </dgm:pt>
    <dgm:pt modelId="{096D8E4A-5E45-40A6-810D-AD781DF1C16D}" type="parTrans" cxnId="{F2C161D5-EE94-4264-98DC-5BA62F1714C9}">
      <dgm:prSet/>
      <dgm:spPr/>
      <dgm:t>
        <a:bodyPr/>
        <a:lstStyle/>
        <a:p>
          <a:endParaRPr lang="fr-CH"/>
        </a:p>
      </dgm:t>
    </dgm:pt>
    <dgm:pt modelId="{CB5C5C39-F155-440B-BD65-FE51DBB03EC0}" type="sibTrans" cxnId="{F2C161D5-EE94-4264-98DC-5BA62F1714C9}">
      <dgm:prSet/>
      <dgm:spPr/>
      <dgm:t>
        <a:bodyPr/>
        <a:lstStyle/>
        <a:p>
          <a:endParaRPr lang="fr-CH"/>
        </a:p>
      </dgm:t>
    </dgm:pt>
    <dgm:pt modelId="{051D3730-D9C6-4E9B-B111-E050FB3BFC1D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F898E0-93DE-4771-9ACF-2709FAE7836D}" type="parTrans" cxnId="{68D1EAAD-C923-495E-BBEF-471BF2280E1A}">
      <dgm:prSet/>
      <dgm:spPr/>
      <dgm:t>
        <a:bodyPr/>
        <a:lstStyle/>
        <a:p>
          <a:endParaRPr lang="fr-CH"/>
        </a:p>
      </dgm:t>
    </dgm:pt>
    <dgm:pt modelId="{728003CB-9EB7-4E65-A260-636BB2CB9418}" type="sibTrans" cxnId="{68D1EAAD-C923-495E-BBEF-471BF2280E1A}">
      <dgm:prSet/>
      <dgm:spPr/>
      <dgm:t>
        <a:bodyPr/>
        <a:lstStyle/>
        <a:p>
          <a:endParaRPr lang="fr-CH"/>
        </a:p>
      </dgm:t>
    </dgm:pt>
    <dgm:pt modelId="{D821C5FC-F8AC-4C77-A867-575D7FF9C886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8C46C7-EA23-4C29-9B1B-4C84503A87A4}" type="parTrans" cxnId="{C0F6BC2E-B416-4A4F-A058-A0BBCAE95F74}">
      <dgm:prSet/>
      <dgm:spPr/>
      <dgm:t>
        <a:bodyPr/>
        <a:lstStyle/>
        <a:p>
          <a:endParaRPr lang="fr-CH"/>
        </a:p>
      </dgm:t>
    </dgm:pt>
    <dgm:pt modelId="{E9E05298-E020-4B22-AFD4-1A2A78BA0534}" type="sibTrans" cxnId="{C0F6BC2E-B416-4A4F-A058-A0BBCAE95F74}">
      <dgm:prSet/>
      <dgm:spPr/>
      <dgm:t>
        <a:bodyPr/>
        <a:lstStyle/>
        <a:p>
          <a:endParaRPr lang="fr-CH"/>
        </a:p>
      </dgm:t>
    </dgm:pt>
    <dgm:pt modelId="{303355D4-D0A9-499C-94F5-73A7EB2E0246}">
      <dgm:prSet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Ø"/>
          </a:pPr>
          <a:endParaRPr lang="fr-CH" sz="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738D6A-4FC6-421A-BEAE-AD76184F0046}" type="parTrans" cxnId="{0A393011-507F-47E7-90F2-8B734E18233B}">
      <dgm:prSet/>
      <dgm:spPr/>
      <dgm:t>
        <a:bodyPr/>
        <a:lstStyle/>
        <a:p>
          <a:endParaRPr lang="fr-CH"/>
        </a:p>
      </dgm:t>
    </dgm:pt>
    <dgm:pt modelId="{3B01260D-6386-4755-8595-EC46D08648B7}" type="sibTrans" cxnId="{0A393011-507F-47E7-90F2-8B734E18233B}">
      <dgm:prSet/>
      <dgm:spPr/>
      <dgm:t>
        <a:bodyPr/>
        <a:lstStyle/>
        <a:p>
          <a:endParaRPr lang="fr-CH"/>
        </a:p>
      </dgm:t>
    </dgm:pt>
    <dgm:pt modelId="{08084DBB-681A-4068-ACCD-908C5C3AE9BF}">
      <dgm:prSet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None/>
          </a:pPr>
          <a:endParaRPr lang="fr-CH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38EC50-0D8C-4401-B713-753A18C61744}" type="parTrans" cxnId="{2844D28D-487E-4928-A206-862465E0D06E}">
      <dgm:prSet/>
      <dgm:spPr/>
      <dgm:t>
        <a:bodyPr/>
        <a:lstStyle/>
        <a:p>
          <a:endParaRPr lang="fr-CH"/>
        </a:p>
      </dgm:t>
    </dgm:pt>
    <dgm:pt modelId="{0CEB53D2-D479-40A1-92B2-33253CB95CB5}" type="sibTrans" cxnId="{2844D28D-487E-4928-A206-862465E0D06E}">
      <dgm:prSet/>
      <dgm:spPr/>
      <dgm:t>
        <a:bodyPr/>
        <a:lstStyle/>
        <a:p>
          <a:endParaRPr lang="fr-CH"/>
        </a:p>
      </dgm:t>
    </dgm:pt>
    <dgm:pt modelId="{16D3C26E-1513-4F2E-8060-0BCA2842EEB9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C10B03-C03A-4159-BB2F-5E3E33AF6873}" type="parTrans" cxnId="{D7CF44A2-198B-405F-B29C-FB18EC190EE0}">
      <dgm:prSet/>
      <dgm:spPr/>
      <dgm:t>
        <a:bodyPr/>
        <a:lstStyle/>
        <a:p>
          <a:endParaRPr lang="fr-CH"/>
        </a:p>
      </dgm:t>
    </dgm:pt>
    <dgm:pt modelId="{94E8CBA1-98B9-40AA-8ED9-295F36360A59}" type="sibTrans" cxnId="{D7CF44A2-198B-405F-B29C-FB18EC190EE0}">
      <dgm:prSet/>
      <dgm:spPr/>
      <dgm:t>
        <a:bodyPr/>
        <a:lstStyle/>
        <a:p>
          <a:endParaRPr lang="fr-CH"/>
        </a:p>
      </dgm:t>
    </dgm:pt>
    <dgm:pt modelId="{BC5BE220-665D-4D04-81DA-5B51FCAF899E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§"/>
          </a:pPr>
          <a:r>
            <a:rPr lang="fr-CH" sz="1400" dirty="0">
              <a:latin typeface="Arial" panose="020B0604020202020204" pitchFamily="34" charset="0"/>
              <a:cs typeface="Arial" panose="020B0604020202020204" pitchFamily="34" charset="0"/>
            </a:rPr>
            <a:t>Intégration des étrangers : les niveaux fédéral, cantonal et communal sont impliqués </a:t>
          </a:r>
        </a:p>
      </dgm:t>
    </dgm:pt>
    <dgm:pt modelId="{DB9DD58C-4711-4B2D-8306-15D03832F8C4}" type="parTrans" cxnId="{4F8187DB-F464-463D-828E-9347A7275576}">
      <dgm:prSet/>
      <dgm:spPr/>
      <dgm:t>
        <a:bodyPr/>
        <a:lstStyle/>
        <a:p>
          <a:endParaRPr lang="fr-CH"/>
        </a:p>
      </dgm:t>
    </dgm:pt>
    <dgm:pt modelId="{FE352A60-D1EC-4E41-A531-D8C0D4AD072B}" type="sibTrans" cxnId="{4F8187DB-F464-463D-828E-9347A7275576}">
      <dgm:prSet/>
      <dgm:spPr/>
      <dgm:t>
        <a:bodyPr/>
        <a:lstStyle/>
        <a:p>
          <a:endParaRPr lang="fr-CH"/>
        </a:p>
      </dgm:t>
    </dgm:pt>
    <dgm:pt modelId="{617F968E-D913-45A1-BE92-7D16E1C2C7B2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§"/>
          </a:pPr>
          <a:r>
            <a:rPr lang="fr-CH" sz="1400" dirty="0">
              <a:latin typeface="Arial" panose="020B0604020202020204" pitchFamily="34" charset="0"/>
              <a:cs typeface="Arial" panose="020B0604020202020204" pitchFamily="34" charset="0"/>
            </a:rPr>
            <a:t> Loi fédérale sur les étrangers et l’intégration du 16 décembre 2005  (LEI)  </a:t>
          </a:r>
        </a:p>
      </dgm:t>
    </dgm:pt>
    <dgm:pt modelId="{7E9758C7-B777-4A1C-8C99-64DE8F6D1F76}" type="parTrans" cxnId="{9327C8A1-F85E-4371-A072-7BD2F8A1D357}">
      <dgm:prSet/>
      <dgm:spPr/>
      <dgm:t>
        <a:bodyPr/>
        <a:lstStyle/>
        <a:p>
          <a:endParaRPr lang="fr-CH"/>
        </a:p>
      </dgm:t>
    </dgm:pt>
    <dgm:pt modelId="{903991F0-731B-4C35-A845-D4225ADEA441}" type="sibTrans" cxnId="{9327C8A1-F85E-4371-A072-7BD2F8A1D357}">
      <dgm:prSet/>
      <dgm:spPr/>
      <dgm:t>
        <a:bodyPr/>
        <a:lstStyle/>
        <a:p>
          <a:endParaRPr lang="fr-CH"/>
        </a:p>
      </dgm:t>
    </dgm:pt>
    <dgm:pt modelId="{73E09A4C-491F-4527-A6BD-FB2F7A419785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FA7D82-CE13-4BB7-A9F8-ED882954CF61}" type="parTrans" cxnId="{EA5D828C-F42F-40C6-9BF1-C6C048F8617B}">
      <dgm:prSet/>
      <dgm:spPr/>
      <dgm:t>
        <a:bodyPr/>
        <a:lstStyle/>
        <a:p>
          <a:endParaRPr lang="fr-CH"/>
        </a:p>
      </dgm:t>
    </dgm:pt>
    <dgm:pt modelId="{C65F2BC6-3323-4D4B-978D-D4E9F11375B7}" type="sibTrans" cxnId="{EA5D828C-F42F-40C6-9BF1-C6C048F8617B}">
      <dgm:prSet/>
      <dgm:spPr/>
      <dgm:t>
        <a:bodyPr/>
        <a:lstStyle/>
        <a:p>
          <a:endParaRPr lang="fr-CH"/>
        </a:p>
      </dgm:t>
    </dgm:pt>
    <dgm:pt modelId="{9C656490-4F30-4D4D-8BDF-C111053B2BAD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19EA39-57EE-4142-9A87-2F2C575B1296}" type="parTrans" cxnId="{5D08F44F-E179-46CF-A7F8-B73F9D9BDEDD}">
      <dgm:prSet/>
      <dgm:spPr/>
      <dgm:t>
        <a:bodyPr/>
        <a:lstStyle/>
        <a:p>
          <a:endParaRPr lang="fr-CH"/>
        </a:p>
      </dgm:t>
    </dgm:pt>
    <dgm:pt modelId="{3D961C89-DAA6-4B7B-9444-AFC1C5D42DF1}" type="sibTrans" cxnId="{5D08F44F-E179-46CF-A7F8-B73F9D9BDEDD}">
      <dgm:prSet/>
      <dgm:spPr/>
      <dgm:t>
        <a:bodyPr/>
        <a:lstStyle/>
        <a:p>
          <a:endParaRPr lang="fr-CH"/>
        </a:p>
      </dgm:t>
    </dgm:pt>
    <dgm:pt modelId="{001E9F2B-1DDE-400D-9E2F-414168C98EE7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BC1350-02F0-4FB3-93ED-70903A47F549}" type="parTrans" cxnId="{EB00DF75-55C5-441D-B585-32C39B9807E7}">
      <dgm:prSet/>
      <dgm:spPr/>
      <dgm:t>
        <a:bodyPr/>
        <a:lstStyle/>
        <a:p>
          <a:endParaRPr lang="fr-CH"/>
        </a:p>
      </dgm:t>
    </dgm:pt>
    <dgm:pt modelId="{A935BA07-33F6-4AC8-9494-A9B84D484C77}" type="sibTrans" cxnId="{EB00DF75-55C5-441D-B585-32C39B9807E7}">
      <dgm:prSet/>
      <dgm:spPr/>
      <dgm:t>
        <a:bodyPr/>
        <a:lstStyle/>
        <a:p>
          <a:endParaRPr lang="fr-CH"/>
        </a:p>
      </dgm:t>
    </dgm:pt>
    <dgm:pt modelId="{B90C6121-2B88-4000-A176-879A207666B3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§"/>
          </a:pPr>
          <a:r>
            <a:rPr lang="fr-CH" sz="1400" dirty="0">
              <a:latin typeface="Arial" panose="020B0604020202020204" pitchFamily="34" charset="0"/>
              <a:cs typeface="Arial" panose="020B0604020202020204" pitchFamily="34" charset="0"/>
            </a:rPr>
            <a:t> Loi sur l’intégration des étrangers et la prévention du racisme (LIEPR)</a:t>
          </a:r>
        </a:p>
      </dgm:t>
    </dgm:pt>
    <dgm:pt modelId="{ED780F33-41CF-49D5-8989-133321D8CEE0}" type="parTrans" cxnId="{8B89219F-0A66-40B6-9BF4-26400125B18B}">
      <dgm:prSet/>
      <dgm:spPr/>
      <dgm:t>
        <a:bodyPr/>
        <a:lstStyle/>
        <a:p>
          <a:endParaRPr lang="fr-CH"/>
        </a:p>
      </dgm:t>
    </dgm:pt>
    <dgm:pt modelId="{27D14085-03E5-43FD-BF45-67703321AAA1}" type="sibTrans" cxnId="{8B89219F-0A66-40B6-9BF4-26400125B18B}">
      <dgm:prSet/>
      <dgm:spPr/>
      <dgm:t>
        <a:bodyPr/>
        <a:lstStyle/>
        <a:p>
          <a:endParaRPr lang="fr-CH"/>
        </a:p>
      </dgm:t>
    </dgm:pt>
    <dgm:pt modelId="{124CD06E-CA0B-44FF-ADB7-1AD2DC5A68BF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4BEC6-2268-41FA-8D0B-8323F53AC68A}" type="parTrans" cxnId="{1019802E-A252-4542-BD58-F936E66F8543}">
      <dgm:prSet/>
      <dgm:spPr/>
      <dgm:t>
        <a:bodyPr/>
        <a:lstStyle/>
        <a:p>
          <a:endParaRPr lang="fr-CH"/>
        </a:p>
      </dgm:t>
    </dgm:pt>
    <dgm:pt modelId="{F822F186-408C-4689-ACE4-51B48A73D9D8}" type="sibTrans" cxnId="{1019802E-A252-4542-BD58-F936E66F8543}">
      <dgm:prSet/>
      <dgm:spPr/>
      <dgm:t>
        <a:bodyPr/>
        <a:lstStyle/>
        <a:p>
          <a:endParaRPr lang="fr-CH"/>
        </a:p>
      </dgm:t>
    </dgm:pt>
    <dgm:pt modelId="{3D7447A7-7BF2-4303-8435-F1BE2BB89EDA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§"/>
          </a:pPr>
          <a:r>
            <a:rPr lang="fr-CH" sz="1400" dirty="0">
              <a:latin typeface="Arial" panose="020B0604020202020204" pitchFamily="34" charset="0"/>
              <a:cs typeface="Arial" panose="020B0604020202020204" pitchFamily="34" charset="0"/>
            </a:rPr>
            <a:t>Programme S : politique et financements fédéraux et compétence aux cantons pour</a:t>
          </a:r>
          <a:r>
            <a:rPr kumimoji="0" lang="fr-FR" sz="14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l’assistance, l’hébergement, l’intégration </a:t>
          </a:r>
          <a:endParaRPr lang="fr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BDCCCF-6430-4124-811C-3E944FF03788}" type="parTrans" cxnId="{5A336FD5-49A0-4E06-B522-E99CE17BA073}">
      <dgm:prSet/>
      <dgm:spPr/>
    </dgm:pt>
    <dgm:pt modelId="{5AC369A9-BE12-4263-8224-636230F33A50}" type="sibTrans" cxnId="{5A336FD5-49A0-4E06-B522-E99CE17BA073}">
      <dgm:prSet/>
      <dgm:spPr/>
    </dgm:pt>
    <dgm:pt modelId="{A11394DD-2D69-4566-96B5-E3BB1A1EFCBC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99F97E-6C6F-4C9D-8716-09A7839609E9}" type="parTrans" cxnId="{43010C1F-9672-4D32-8029-96B66D75DDCB}">
      <dgm:prSet/>
      <dgm:spPr/>
    </dgm:pt>
    <dgm:pt modelId="{26A4B6F7-BE53-4AA9-9344-FAF0ECD7A23D}" type="sibTrans" cxnId="{43010C1F-9672-4D32-8029-96B66D75DDCB}">
      <dgm:prSet/>
      <dgm:spPr/>
    </dgm:pt>
    <dgm:pt modelId="{6AA6A2F0-D677-46D8-9D05-A2F74C0DFE62}" type="pres">
      <dgm:prSet presAssocID="{C37BFFBC-016A-5A48-9A22-8EA890291B8C}" presName="linear" presStyleCnt="0">
        <dgm:presLayoutVars>
          <dgm:animLvl val="lvl"/>
          <dgm:resizeHandles val="exact"/>
        </dgm:presLayoutVars>
      </dgm:prSet>
      <dgm:spPr/>
    </dgm:pt>
    <dgm:pt modelId="{A70CB5DC-3681-46A3-9117-6E9BCE9C474A}" type="pres">
      <dgm:prSet presAssocID="{22ADEFE7-D8B1-134F-BB6D-4B3A24B1E149}" presName="parentText" presStyleLbl="node1" presStyleIdx="0" presStyleCnt="2" custScaleY="46068" custLinFactNeighborX="-4937" custLinFactNeighborY="-20">
        <dgm:presLayoutVars>
          <dgm:chMax val="0"/>
          <dgm:bulletEnabled val="1"/>
        </dgm:presLayoutVars>
      </dgm:prSet>
      <dgm:spPr/>
    </dgm:pt>
    <dgm:pt modelId="{0A88614A-DBB2-4CE2-81B6-C645DA4AD97E}" type="pres">
      <dgm:prSet presAssocID="{22ADEFE7-D8B1-134F-BB6D-4B3A24B1E149}" presName="childText" presStyleLbl="revTx" presStyleIdx="0" presStyleCnt="2">
        <dgm:presLayoutVars>
          <dgm:bulletEnabled val="1"/>
        </dgm:presLayoutVars>
      </dgm:prSet>
      <dgm:spPr/>
    </dgm:pt>
    <dgm:pt modelId="{9ACE681C-752D-4CF3-84D7-8B3C5815BDAB}" type="pres">
      <dgm:prSet presAssocID="{1F3F70E3-1748-3E4A-A25A-A34370FB9D72}" presName="parentText" presStyleLbl="node1" presStyleIdx="1" presStyleCnt="2" custScaleY="47442">
        <dgm:presLayoutVars>
          <dgm:chMax val="0"/>
          <dgm:bulletEnabled val="1"/>
        </dgm:presLayoutVars>
      </dgm:prSet>
      <dgm:spPr/>
    </dgm:pt>
    <dgm:pt modelId="{67781EA2-D004-447A-9ABF-92F234514A47}" type="pres">
      <dgm:prSet presAssocID="{1F3F70E3-1748-3E4A-A25A-A34370FB9D72}" presName="childText" presStyleLbl="revTx" presStyleIdx="1" presStyleCnt="2" custScaleY="96719">
        <dgm:presLayoutVars>
          <dgm:bulletEnabled val="1"/>
        </dgm:presLayoutVars>
      </dgm:prSet>
      <dgm:spPr/>
    </dgm:pt>
  </dgm:ptLst>
  <dgm:cxnLst>
    <dgm:cxn modelId="{19A23F0A-EC4C-4B05-8EBF-4B42D486B9D6}" type="presOf" srcId="{16D3C26E-1513-4F2E-8060-0BCA2842EEB9}" destId="{67781EA2-D004-447A-9ABF-92F234514A47}" srcOrd="0" destOrd="2" presId="urn:microsoft.com/office/officeart/2005/8/layout/vList2"/>
    <dgm:cxn modelId="{B0CBFD0A-3E35-4B44-995D-9867BE269835}" type="presOf" srcId="{617F968E-D913-45A1-BE92-7D16E1C2C7B2}" destId="{0A88614A-DBB2-4CE2-81B6-C645DA4AD97E}" srcOrd="0" destOrd="2" presId="urn:microsoft.com/office/officeart/2005/8/layout/vList2"/>
    <dgm:cxn modelId="{0A393011-507F-47E7-90F2-8B734E18233B}" srcId="{22ADEFE7-D8B1-134F-BB6D-4B3A24B1E149}" destId="{303355D4-D0A9-499C-94F5-73A7EB2E0246}" srcOrd="9" destOrd="0" parTransId="{36738D6A-4FC6-421A-BEAE-AD76184F0046}" sibTransId="{3B01260D-6386-4755-8595-EC46D08648B7}"/>
    <dgm:cxn modelId="{43010C1F-9672-4D32-8029-96B66D75DDCB}" srcId="{1F3F70E3-1748-3E4A-A25A-A34370FB9D72}" destId="{A11394DD-2D69-4566-96B5-E3BB1A1EFCBC}" srcOrd="4" destOrd="0" parTransId="{7D99F97E-6C6F-4C9D-8716-09A7839609E9}" sibTransId="{26A4B6F7-BE53-4AA9-9344-FAF0ECD7A23D}"/>
    <dgm:cxn modelId="{D63FB421-B703-4814-95C1-CD0054E422F5}" type="presOf" srcId="{001E9F2B-1DDE-400D-9E2F-414168C98EE7}" destId="{67781EA2-D004-447A-9ABF-92F234514A47}" srcOrd="0" destOrd="6" presId="urn:microsoft.com/office/officeart/2005/8/layout/vList2"/>
    <dgm:cxn modelId="{1019802E-A252-4542-BD58-F936E66F8543}" srcId="{22ADEFE7-D8B1-134F-BB6D-4B3A24B1E149}" destId="{124CD06E-CA0B-44FF-ADB7-1AD2DC5A68BF}" srcOrd="5" destOrd="0" parTransId="{5024BEC6-2268-41FA-8D0B-8323F53AC68A}" sibTransId="{F822F186-408C-4689-ACE4-51B48A73D9D8}"/>
    <dgm:cxn modelId="{C0F6BC2E-B416-4A4F-A058-A0BBCAE95F74}" srcId="{22ADEFE7-D8B1-134F-BB6D-4B3A24B1E149}" destId="{D821C5FC-F8AC-4C77-A867-575D7FF9C886}" srcOrd="7" destOrd="0" parTransId="{988C46C7-EA23-4C29-9B1B-4C84503A87A4}" sibTransId="{E9E05298-E020-4B22-AFD4-1A2A78BA0534}"/>
    <dgm:cxn modelId="{11BD9B30-BF9E-4F4A-9303-90FE785DEEAB}" type="presOf" srcId="{62E89CF5-9082-D34D-B041-2613F6B595C4}" destId="{67781EA2-D004-447A-9ABF-92F234514A47}" srcOrd="0" destOrd="3" presId="urn:microsoft.com/office/officeart/2005/8/layout/vList2"/>
    <dgm:cxn modelId="{49388232-7014-4578-AF67-15046C3AE80A}" type="presOf" srcId="{D821C5FC-F8AC-4C77-A867-575D7FF9C886}" destId="{0A88614A-DBB2-4CE2-81B6-C645DA4AD97E}" srcOrd="0" destOrd="7" presId="urn:microsoft.com/office/officeart/2005/8/layout/vList2"/>
    <dgm:cxn modelId="{B57DD233-9043-4503-8511-17FED6242ACF}" type="presOf" srcId="{90BEE719-1A8E-4324-9B63-824AE8D362E4}" destId="{0A88614A-DBB2-4CE2-81B6-C645DA4AD97E}" srcOrd="0" destOrd="4" presId="urn:microsoft.com/office/officeart/2005/8/layout/vList2"/>
    <dgm:cxn modelId="{B02A9F5E-CFBE-B348-8378-341BB1286D59}" srcId="{C37BFFBC-016A-5A48-9A22-8EA890291B8C}" destId="{1F3F70E3-1748-3E4A-A25A-A34370FB9D72}" srcOrd="1" destOrd="0" parTransId="{EC55EE57-DF97-7E4D-9014-57FF398BCE79}" sibTransId="{F3EB9520-8EF1-2244-918E-C510D8B44AAA}"/>
    <dgm:cxn modelId="{23819962-423E-4939-A430-8CB0ADF5EDE0}" type="presOf" srcId="{303355D4-D0A9-499C-94F5-73A7EB2E0246}" destId="{0A88614A-DBB2-4CE2-81B6-C645DA4AD97E}" srcOrd="0" destOrd="9" presId="urn:microsoft.com/office/officeart/2005/8/layout/vList2"/>
    <dgm:cxn modelId="{22A1406F-FC4D-42A4-BB7E-D755757B09A2}" type="presOf" srcId="{73E09A4C-491F-4527-A6BD-FB2F7A419785}" destId="{0A88614A-DBB2-4CE2-81B6-C645DA4AD97E}" srcOrd="0" destOrd="8" presId="urn:microsoft.com/office/officeart/2005/8/layout/vList2"/>
    <dgm:cxn modelId="{05DBCB4F-85E2-424D-8CFA-59AB5B5D3AC7}" type="presOf" srcId="{9C656490-4F30-4D4D-8BDF-C111053B2BAD}" destId="{67781EA2-D004-447A-9ABF-92F234514A47}" srcOrd="0" destOrd="0" presId="urn:microsoft.com/office/officeart/2005/8/layout/vList2"/>
    <dgm:cxn modelId="{5D08F44F-E179-46CF-A7F8-B73F9D9BDEDD}" srcId="{1F3F70E3-1748-3E4A-A25A-A34370FB9D72}" destId="{9C656490-4F30-4D4D-8BDF-C111053B2BAD}" srcOrd="0" destOrd="0" parTransId="{A219EA39-57EE-4142-9A87-2F2C575B1296}" sibTransId="{3D961C89-DAA6-4B7B-9444-AFC1C5D42DF1}"/>
    <dgm:cxn modelId="{EB00DF75-55C5-441D-B585-32C39B9807E7}" srcId="{1F3F70E3-1748-3E4A-A25A-A34370FB9D72}" destId="{001E9F2B-1DDE-400D-9E2F-414168C98EE7}" srcOrd="6" destOrd="0" parTransId="{AFBC1350-02F0-4FB3-93ED-70903A47F549}" sibTransId="{A935BA07-33F6-4AC8-9494-A9B84D484C77}"/>
    <dgm:cxn modelId="{62604385-F11D-4D23-BFD4-872B290AF7C4}" type="presOf" srcId="{08084DBB-681A-4068-ACCD-908C5C3AE9BF}" destId="{67781EA2-D004-447A-9ABF-92F234514A47}" srcOrd="0" destOrd="7" presId="urn:microsoft.com/office/officeart/2005/8/layout/vList2"/>
    <dgm:cxn modelId="{18DC2A88-4D7B-754B-984B-08987FBA9C85}" srcId="{22ADEFE7-D8B1-134F-BB6D-4B3A24B1E149}" destId="{C6EA100A-A29E-094E-B752-7C2819ABCE81}" srcOrd="1" destOrd="0" parTransId="{D5664DBB-8C1F-F644-A89B-33D60C6980DF}" sibTransId="{49926A3F-5218-EB4F-8B86-94E9F6F8098B}"/>
    <dgm:cxn modelId="{EA5D828C-F42F-40C6-9BF1-C6C048F8617B}" srcId="{22ADEFE7-D8B1-134F-BB6D-4B3A24B1E149}" destId="{73E09A4C-491F-4527-A6BD-FB2F7A419785}" srcOrd="8" destOrd="0" parTransId="{9EFA7D82-CE13-4BB7-A9F8-ED882954CF61}" sibTransId="{C65F2BC6-3323-4D4B-978D-D4E9F11375B7}"/>
    <dgm:cxn modelId="{2844D28D-487E-4928-A206-862465E0D06E}" srcId="{1F3F70E3-1748-3E4A-A25A-A34370FB9D72}" destId="{08084DBB-681A-4068-ACCD-908C5C3AE9BF}" srcOrd="7" destOrd="0" parTransId="{A238EC50-0D8C-4401-B713-753A18C61744}" sibTransId="{0CEB53D2-D479-40A1-92B2-33253CB95CB5}"/>
    <dgm:cxn modelId="{9C96EE91-8D32-8349-AA8B-35C8D2F82BA0}" srcId="{C37BFFBC-016A-5A48-9A22-8EA890291B8C}" destId="{22ADEFE7-D8B1-134F-BB6D-4B3A24B1E149}" srcOrd="0" destOrd="0" parTransId="{B6206E1E-21F6-404E-AC5E-B2FA2614CE0C}" sibTransId="{5363F9DE-572F-CD4F-A80C-8C793738083F}"/>
    <dgm:cxn modelId="{4C943395-2468-4F82-B682-6294CF6946C3}" type="presOf" srcId="{C37BFFBC-016A-5A48-9A22-8EA890291B8C}" destId="{6AA6A2F0-D677-46D8-9D05-A2F74C0DFE62}" srcOrd="0" destOrd="0" presId="urn:microsoft.com/office/officeart/2005/8/layout/vList2"/>
    <dgm:cxn modelId="{8B89219F-0A66-40B6-9BF4-26400125B18B}" srcId="{22ADEFE7-D8B1-134F-BB6D-4B3A24B1E149}" destId="{B90C6121-2B88-4000-A176-879A207666B3}" srcOrd="6" destOrd="0" parTransId="{ED780F33-41CF-49D5-8989-133321D8CEE0}" sibTransId="{27D14085-03E5-43FD-BF45-67703321AAA1}"/>
    <dgm:cxn modelId="{E582E19F-AC68-458D-A0AE-34FF455F9ED1}" type="presOf" srcId="{051D3730-D9C6-4E9B-B111-E050FB3BFC1D}" destId="{0A88614A-DBB2-4CE2-81B6-C645DA4AD97E}" srcOrd="0" destOrd="3" presId="urn:microsoft.com/office/officeart/2005/8/layout/vList2"/>
    <dgm:cxn modelId="{9327C8A1-F85E-4371-A072-7BD2F8A1D357}" srcId="{22ADEFE7-D8B1-134F-BB6D-4B3A24B1E149}" destId="{617F968E-D913-45A1-BE92-7D16E1C2C7B2}" srcOrd="2" destOrd="0" parTransId="{7E9758C7-B777-4A1C-8C99-64DE8F6D1F76}" sibTransId="{903991F0-731B-4C35-A845-D4225ADEA441}"/>
    <dgm:cxn modelId="{D7CF44A2-198B-405F-B29C-FB18EC190EE0}" srcId="{1F3F70E3-1748-3E4A-A25A-A34370FB9D72}" destId="{16D3C26E-1513-4F2E-8060-0BCA2842EEB9}" srcOrd="2" destOrd="0" parTransId="{B6C10B03-C03A-4159-BB2F-5E3E33AF6873}" sibTransId="{94E8CBA1-98B9-40AA-8ED9-295F36360A59}"/>
    <dgm:cxn modelId="{68D1EAAD-C923-495E-BBEF-471BF2280E1A}" srcId="{22ADEFE7-D8B1-134F-BB6D-4B3A24B1E149}" destId="{051D3730-D9C6-4E9B-B111-E050FB3BFC1D}" srcOrd="3" destOrd="0" parTransId="{99F898E0-93DE-4771-9ACF-2709FAE7836D}" sibTransId="{728003CB-9EB7-4E65-A260-636BB2CB9418}"/>
    <dgm:cxn modelId="{DF1521AF-E504-4974-B65B-AB0C7AE8330A}" type="presOf" srcId="{C6EA100A-A29E-094E-B752-7C2819ABCE81}" destId="{0A88614A-DBB2-4CE2-81B6-C645DA4AD97E}" srcOrd="0" destOrd="1" presId="urn:microsoft.com/office/officeart/2005/8/layout/vList2"/>
    <dgm:cxn modelId="{406A34B0-32AD-4481-A747-439F2F84AAA6}" type="presOf" srcId="{1F3F70E3-1748-3E4A-A25A-A34370FB9D72}" destId="{9ACE681C-752D-4CF3-84D7-8B3C5815BDAB}" srcOrd="0" destOrd="0" presId="urn:microsoft.com/office/officeart/2005/8/layout/vList2"/>
    <dgm:cxn modelId="{0A692BB4-E4A3-4DB0-9CEE-FC27ADC635E0}" type="presOf" srcId="{7A146F1C-2F33-48E7-9387-3861592C8F9A}" destId="{0A88614A-DBB2-4CE2-81B6-C645DA4AD97E}" srcOrd="0" destOrd="0" presId="urn:microsoft.com/office/officeart/2005/8/layout/vList2"/>
    <dgm:cxn modelId="{9D3561C2-DB38-46CE-ABEF-ED652821A0AD}" type="presOf" srcId="{3D7447A7-7BF2-4303-8435-F1BE2BB89EDA}" destId="{67781EA2-D004-447A-9ABF-92F234514A47}" srcOrd="0" destOrd="5" presId="urn:microsoft.com/office/officeart/2005/8/layout/vList2"/>
    <dgm:cxn modelId="{5F714FCD-B7C4-4658-B817-016C9534251A}" type="presOf" srcId="{22ADEFE7-D8B1-134F-BB6D-4B3A24B1E149}" destId="{A70CB5DC-3681-46A3-9117-6E9BCE9C474A}" srcOrd="0" destOrd="0" presId="urn:microsoft.com/office/officeart/2005/8/layout/vList2"/>
    <dgm:cxn modelId="{8C2C71D0-2268-4E5A-A36E-D74CF01A21C1}" type="presOf" srcId="{B90C6121-2B88-4000-A176-879A207666B3}" destId="{0A88614A-DBB2-4CE2-81B6-C645DA4AD97E}" srcOrd="0" destOrd="6" presId="urn:microsoft.com/office/officeart/2005/8/layout/vList2"/>
    <dgm:cxn modelId="{F2C161D5-EE94-4264-98DC-5BA62F1714C9}" srcId="{22ADEFE7-D8B1-134F-BB6D-4B3A24B1E149}" destId="{90BEE719-1A8E-4324-9B63-824AE8D362E4}" srcOrd="4" destOrd="0" parTransId="{096D8E4A-5E45-40A6-810D-AD781DF1C16D}" sibTransId="{CB5C5C39-F155-440B-BD65-FE51DBB03EC0}"/>
    <dgm:cxn modelId="{5A336FD5-49A0-4E06-B522-E99CE17BA073}" srcId="{1F3F70E3-1748-3E4A-A25A-A34370FB9D72}" destId="{3D7447A7-7BF2-4303-8435-F1BE2BB89EDA}" srcOrd="5" destOrd="0" parTransId="{C3BDCCCF-6430-4124-811C-3E944FF03788}" sibTransId="{5AC369A9-BE12-4263-8224-636230F33A50}"/>
    <dgm:cxn modelId="{C4F732D8-4CB2-43DD-87E2-7061089DF99F}" type="presOf" srcId="{124CD06E-CA0B-44FF-ADB7-1AD2DC5A68BF}" destId="{0A88614A-DBB2-4CE2-81B6-C645DA4AD97E}" srcOrd="0" destOrd="5" presId="urn:microsoft.com/office/officeart/2005/8/layout/vList2"/>
    <dgm:cxn modelId="{4F8187DB-F464-463D-828E-9347A7275576}" srcId="{1F3F70E3-1748-3E4A-A25A-A34370FB9D72}" destId="{BC5BE220-665D-4D04-81DA-5B51FCAF899E}" srcOrd="1" destOrd="0" parTransId="{DB9DD58C-4711-4B2D-8306-15D03832F8C4}" sibTransId="{FE352A60-D1EC-4E41-A531-D8C0D4AD072B}"/>
    <dgm:cxn modelId="{643DD9DB-B742-4A6B-9621-67E1FFFEF38D}" type="presOf" srcId="{BC5BE220-665D-4D04-81DA-5B51FCAF899E}" destId="{67781EA2-D004-447A-9ABF-92F234514A47}" srcOrd="0" destOrd="1" presId="urn:microsoft.com/office/officeart/2005/8/layout/vList2"/>
    <dgm:cxn modelId="{722EA5DC-6B00-E240-873E-A1664F7BADB2}" srcId="{1F3F70E3-1748-3E4A-A25A-A34370FB9D72}" destId="{62E89CF5-9082-D34D-B041-2613F6B595C4}" srcOrd="3" destOrd="0" parTransId="{F531AAF3-AFD4-0C4D-8EFD-73CFA2A20B27}" sibTransId="{4263DBDB-76C7-1F4F-AA39-E8B8392A87B2}"/>
    <dgm:cxn modelId="{F0F359E0-9504-4337-8FC6-1AF2ADC2BB3F}" type="presOf" srcId="{A11394DD-2D69-4566-96B5-E3BB1A1EFCBC}" destId="{67781EA2-D004-447A-9ABF-92F234514A47}" srcOrd="0" destOrd="4" presId="urn:microsoft.com/office/officeart/2005/8/layout/vList2"/>
    <dgm:cxn modelId="{29BCB9E6-3BBE-4CAF-B040-9B3B6F9E4E07}" srcId="{22ADEFE7-D8B1-134F-BB6D-4B3A24B1E149}" destId="{7A146F1C-2F33-48E7-9387-3861592C8F9A}" srcOrd="0" destOrd="0" parTransId="{D897F464-6430-47DA-B2A3-9C588A030A88}" sibTransId="{8CBBF3A8-32BD-4D73-91BB-CA2A31439B5C}"/>
    <dgm:cxn modelId="{000D2AD8-0256-4763-98BF-8297525A9B7C}" type="presParOf" srcId="{6AA6A2F0-D677-46D8-9D05-A2F74C0DFE62}" destId="{A70CB5DC-3681-46A3-9117-6E9BCE9C474A}" srcOrd="0" destOrd="0" presId="urn:microsoft.com/office/officeart/2005/8/layout/vList2"/>
    <dgm:cxn modelId="{39C8DD3E-35E9-4646-81BC-037C05201A0C}" type="presParOf" srcId="{6AA6A2F0-D677-46D8-9D05-A2F74C0DFE62}" destId="{0A88614A-DBB2-4CE2-81B6-C645DA4AD97E}" srcOrd="1" destOrd="0" presId="urn:microsoft.com/office/officeart/2005/8/layout/vList2"/>
    <dgm:cxn modelId="{8A9E9858-48D4-4631-A094-BBC2FCB5DF1B}" type="presParOf" srcId="{6AA6A2F0-D677-46D8-9D05-A2F74C0DFE62}" destId="{9ACE681C-752D-4CF3-84D7-8B3C5815BDAB}" srcOrd="2" destOrd="0" presId="urn:microsoft.com/office/officeart/2005/8/layout/vList2"/>
    <dgm:cxn modelId="{C84EEEEF-C7D5-44B4-BE8F-11292778ECC0}" type="presParOf" srcId="{6AA6A2F0-D677-46D8-9D05-A2F74C0DFE62}" destId="{67781EA2-D004-447A-9ABF-92F234514A4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7BFFBC-016A-5A48-9A22-8EA890291B8C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22ADEFE7-D8B1-134F-BB6D-4B3A24B1E149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CH" sz="2400" b="1" dirty="0">
              <a:latin typeface="Arial" panose="020B0604020202020204" pitchFamily="34" charset="0"/>
              <a:cs typeface="Arial" panose="020B0604020202020204" pitchFamily="34" charset="0"/>
            </a:rPr>
            <a:t>2. Programme d’intégration cantonal (PIC)</a:t>
          </a:r>
        </a:p>
      </dgm:t>
    </dgm:pt>
    <dgm:pt modelId="{B6206E1E-21F6-404E-AC5E-B2FA2614CE0C}" type="parTrans" cxnId="{9C96EE91-8D32-8349-AA8B-35C8D2F82BA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3F9DE-572F-CD4F-A80C-8C793738083F}" type="sibTrans" cxnId="{9C96EE91-8D32-8349-AA8B-35C8D2F82BA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46F1C-2F33-48E7-9387-3861592C8F9A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endParaRPr lang="fr-CH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7F464-6430-47DA-B2A3-9C588A030A88}" type="parTrans" cxnId="{29BCB9E6-3BBE-4CAF-B040-9B3B6F9E4E07}">
      <dgm:prSet/>
      <dgm:spPr/>
      <dgm:t>
        <a:bodyPr/>
        <a:lstStyle/>
        <a:p>
          <a:endParaRPr lang="fr-CH"/>
        </a:p>
      </dgm:t>
    </dgm:pt>
    <dgm:pt modelId="{8CBBF3A8-32BD-4D73-91BB-CA2A31439B5C}" type="sibTrans" cxnId="{29BCB9E6-3BBE-4CAF-B040-9B3B6F9E4E07}">
      <dgm:prSet/>
      <dgm:spPr/>
      <dgm:t>
        <a:bodyPr/>
        <a:lstStyle/>
        <a:p>
          <a:endParaRPr lang="fr-CH"/>
        </a:p>
      </dgm:t>
    </dgm:pt>
    <dgm:pt modelId="{6AA6A2F0-D677-46D8-9D05-A2F74C0DFE62}" type="pres">
      <dgm:prSet presAssocID="{C37BFFBC-016A-5A48-9A22-8EA890291B8C}" presName="linear" presStyleCnt="0">
        <dgm:presLayoutVars>
          <dgm:animLvl val="lvl"/>
          <dgm:resizeHandles val="exact"/>
        </dgm:presLayoutVars>
      </dgm:prSet>
      <dgm:spPr/>
    </dgm:pt>
    <dgm:pt modelId="{A70CB5DC-3681-46A3-9117-6E9BCE9C474A}" type="pres">
      <dgm:prSet presAssocID="{22ADEFE7-D8B1-134F-BB6D-4B3A24B1E149}" presName="parentText" presStyleLbl="node1" presStyleIdx="0" presStyleCnt="1" custLinFactNeighborX="5" custLinFactNeighborY="17101">
        <dgm:presLayoutVars>
          <dgm:chMax val="0"/>
          <dgm:bulletEnabled val="1"/>
        </dgm:presLayoutVars>
      </dgm:prSet>
      <dgm:spPr/>
    </dgm:pt>
    <dgm:pt modelId="{0A88614A-DBB2-4CE2-81B6-C645DA4AD97E}" type="pres">
      <dgm:prSet presAssocID="{22ADEFE7-D8B1-134F-BB6D-4B3A24B1E149}" presName="childText" presStyleLbl="revTx" presStyleIdx="0" presStyleCnt="1" custLinFactNeighborX="5" custLinFactNeighborY="-61201">
        <dgm:presLayoutVars>
          <dgm:bulletEnabled val="1"/>
        </dgm:presLayoutVars>
      </dgm:prSet>
      <dgm:spPr/>
    </dgm:pt>
  </dgm:ptLst>
  <dgm:cxnLst>
    <dgm:cxn modelId="{9C96EE91-8D32-8349-AA8B-35C8D2F82BA0}" srcId="{C37BFFBC-016A-5A48-9A22-8EA890291B8C}" destId="{22ADEFE7-D8B1-134F-BB6D-4B3A24B1E149}" srcOrd="0" destOrd="0" parTransId="{B6206E1E-21F6-404E-AC5E-B2FA2614CE0C}" sibTransId="{5363F9DE-572F-CD4F-A80C-8C793738083F}"/>
    <dgm:cxn modelId="{4C943395-2468-4F82-B682-6294CF6946C3}" type="presOf" srcId="{C37BFFBC-016A-5A48-9A22-8EA890291B8C}" destId="{6AA6A2F0-D677-46D8-9D05-A2F74C0DFE62}" srcOrd="0" destOrd="0" presId="urn:microsoft.com/office/officeart/2005/8/layout/vList2"/>
    <dgm:cxn modelId="{0A692BB4-E4A3-4DB0-9CEE-FC27ADC635E0}" type="presOf" srcId="{7A146F1C-2F33-48E7-9387-3861592C8F9A}" destId="{0A88614A-DBB2-4CE2-81B6-C645DA4AD97E}" srcOrd="0" destOrd="0" presId="urn:microsoft.com/office/officeart/2005/8/layout/vList2"/>
    <dgm:cxn modelId="{5F714FCD-B7C4-4658-B817-016C9534251A}" type="presOf" srcId="{22ADEFE7-D8B1-134F-BB6D-4B3A24B1E149}" destId="{A70CB5DC-3681-46A3-9117-6E9BCE9C474A}" srcOrd="0" destOrd="0" presId="urn:microsoft.com/office/officeart/2005/8/layout/vList2"/>
    <dgm:cxn modelId="{29BCB9E6-3BBE-4CAF-B040-9B3B6F9E4E07}" srcId="{22ADEFE7-D8B1-134F-BB6D-4B3A24B1E149}" destId="{7A146F1C-2F33-48E7-9387-3861592C8F9A}" srcOrd="0" destOrd="0" parTransId="{D897F464-6430-47DA-B2A3-9C588A030A88}" sibTransId="{8CBBF3A8-32BD-4D73-91BB-CA2A31439B5C}"/>
    <dgm:cxn modelId="{000D2AD8-0256-4763-98BF-8297525A9B7C}" type="presParOf" srcId="{6AA6A2F0-D677-46D8-9D05-A2F74C0DFE62}" destId="{A70CB5DC-3681-46A3-9117-6E9BCE9C474A}" srcOrd="0" destOrd="0" presId="urn:microsoft.com/office/officeart/2005/8/layout/vList2"/>
    <dgm:cxn modelId="{39C8DD3E-35E9-4646-81BC-037C05201A0C}" type="presParOf" srcId="{6AA6A2F0-D677-46D8-9D05-A2F74C0DFE62}" destId="{0A88614A-DBB2-4CE2-81B6-C645DA4AD97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7BFFBC-016A-5A48-9A22-8EA890291B8C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22ADEFE7-D8B1-134F-BB6D-4B3A24B1E149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CH" sz="2400" b="1" dirty="0">
              <a:latin typeface="Arial" panose="020B0604020202020204" pitchFamily="34" charset="0"/>
              <a:cs typeface="Arial" panose="020B0604020202020204" pitchFamily="34" charset="0"/>
            </a:rPr>
            <a:t>3. Agenda Intégration Suisse (AIS)</a:t>
          </a:r>
        </a:p>
      </dgm:t>
    </dgm:pt>
    <dgm:pt modelId="{B6206E1E-21F6-404E-AC5E-B2FA2614CE0C}" type="parTrans" cxnId="{9C96EE91-8D32-8349-AA8B-35C8D2F82BA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3F9DE-572F-CD4F-A80C-8C793738083F}" type="sibTrans" cxnId="{9C96EE91-8D32-8349-AA8B-35C8D2F82BA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46F1C-2F33-48E7-9387-3861592C8F9A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endParaRPr lang="fr-CH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7F464-6430-47DA-B2A3-9C588A030A88}" type="parTrans" cxnId="{29BCB9E6-3BBE-4CAF-B040-9B3B6F9E4E07}">
      <dgm:prSet/>
      <dgm:spPr/>
      <dgm:t>
        <a:bodyPr/>
        <a:lstStyle/>
        <a:p>
          <a:endParaRPr lang="fr-CH"/>
        </a:p>
      </dgm:t>
    </dgm:pt>
    <dgm:pt modelId="{8CBBF3A8-32BD-4D73-91BB-CA2A31439B5C}" type="sibTrans" cxnId="{29BCB9E6-3BBE-4CAF-B040-9B3B6F9E4E07}">
      <dgm:prSet/>
      <dgm:spPr/>
      <dgm:t>
        <a:bodyPr/>
        <a:lstStyle/>
        <a:p>
          <a:endParaRPr lang="fr-CH"/>
        </a:p>
      </dgm:t>
    </dgm:pt>
    <dgm:pt modelId="{78984937-CCF0-48FE-AC11-AFAD13D8528A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D9EFEB-70DF-490F-AB22-E2C144040B7E}" type="parTrans" cxnId="{927C9167-24FC-4570-A2F3-5466B4C6D0FF}">
      <dgm:prSet/>
      <dgm:spPr/>
      <dgm:t>
        <a:bodyPr/>
        <a:lstStyle/>
        <a:p>
          <a:endParaRPr lang="fr-CH"/>
        </a:p>
      </dgm:t>
    </dgm:pt>
    <dgm:pt modelId="{19726E2E-6AF6-4B4F-90CF-15D18BFA42EF}" type="sibTrans" cxnId="{927C9167-24FC-4570-A2F3-5466B4C6D0FF}">
      <dgm:prSet/>
      <dgm:spPr/>
      <dgm:t>
        <a:bodyPr/>
        <a:lstStyle/>
        <a:p>
          <a:endParaRPr lang="fr-CH"/>
        </a:p>
      </dgm:t>
    </dgm:pt>
    <dgm:pt modelId="{6AA6A2F0-D677-46D8-9D05-A2F74C0DFE62}" type="pres">
      <dgm:prSet presAssocID="{C37BFFBC-016A-5A48-9A22-8EA890291B8C}" presName="linear" presStyleCnt="0">
        <dgm:presLayoutVars>
          <dgm:animLvl val="lvl"/>
          <dgm:resizeHandles val="exact"/>
        </dgm:presLayoutVars>
      </dgm:prSet>
      <dgm:spPr/>
    </dgm:pt>
    <dgm:pt modelId="{A70CB5DC-3681-46A3-9117-6E9BCE9C474A}" type="pres">
      <dgm:prSet presAssocID="{22ADEFE7-D8B1-134F-BB6D-4B3A24B1E149}" presName="parentText" presStyleLbl="node1" presStyleIdx="0" presStyleCnt="1" custLinFactNeighborX="5" custLinFactNeighborY="17101">
        <dgm:presLayoutVars>
          <dgm:chMax val="0"/>
          <dgm:bulletEnabled val="1"/>
        </dgm:presLayoutVars>
      </dgm:prSet>
      <dgm:spPr/>
    </dgm:pt>
    <dgm:pt modelId="{0A88614A-DBB2-4CE2-81B6-C645DA4AD97E}" type="pres">
      <dgm:prSet presAssocID="{22ADEFE7-D8B1-134F-BB6D-4B3A24B1E149}" presName="childText" presStyleLbl="revTx" presStyleIdx="0" presStyleCnt="1" custLinFactNeighborX="5" custLinFactNeighborY="-61201">
        <dgm:presLayoutVars>
          <dgm:bulletEnabled val="1"/>
        </dgm:presLayoutVars>
      </dgm:prSet>
      <dgm:spPr/>
    </dgm:pt>
  </dgm:ptLst>
  <dgm:cxnLst>
    <dgm:cxn modelId="{7919B421-A353-4D4B-AE3B-47F8EFB06776}" type="presOf" srcId="{78984937-CCF0-48FE-AC11-AFAD13D8528A}" destId="{0A88614A-DBB2-4CE2-81B6-C645DA4AD97E}" srcOrd="0" destOrd="1" presId="urn:microsoft.com/office/officeart/2005/8/layout/vList2"/>
    <dgm:cxn modelId="{927C9167-24FC-4570-A2F3-5466B4C6D0FF}" srcId="{22ADEFE7-D8B1-134F-BB6D-4B3A24B1E149}" destId="{78984937-CCF0-48FE-AC11-AFAD13D8528A}" srcOrd="1" destOrd="0" parTransId="{D5D9EFEB-70DF-490F-AB22-E2C144040B7E}" sibTransId="{19726E2E-6AF6-4B4F-90CF-15D18BFA42EF}"/>
    <dgm:cxn modelId="{9C96EE91-8D32-8349-AA8B-35C8D2F82BA0}" srcId="{C37BFFBC-016A-5A48-9A22-8EA890291B8C}" destId="{22ADEFE7-D8B1-134F-BB6D-4B3A24B1E149}" srcOrd="0" destOrd="0" parTransId="{B6206E1E-21F6-404E-AC5E-B2FA2614CE0C}" sibTransId="{5363F9DE-572F-CD4F-A80C-8C793738083F}"/>
    <dgm:cxn modelId="{4C943395-2468-4F82-B682-6294CF6946C3}" type="presOf" srcId="{C37BFFBC-016A-5A48-9A22-8EA890291B8C}" destId="{6AA6A2F0-D677-46D8-9D05-A2F74C0DFE62}" srcOrd="0" destOrd="0" presId="urn:microsoft.com/office/officeart/2005/8/layout/vList2"/>
    <dgm:cxn modelId="{0A692BB4-E4A3-4DB0-9CEE-FC27ADC635E0}" type="presOf" srcId="{7A146F1C-2F33-48E7-9387-3861592C8F9A}" destId="{0A88614A-DBB2-4CE2-81B6-C645DA4AD97E}" srcOrd="0" destOrd="0" presId="urn:microsoft.com/office/officeart/2005/8/layout/vList2"/>
    <dgm:cxn modelId="{5F714FCD-B7C4-4658-B817-016C9534251A}" type="presOf" srcId="{22ADEFE7-D8B1-134F-BB6D-4B3A24B1E149}" destId="{A70CB5DC-3681-46A3-9117-6E9BCE9C474A}" srcOrd="0" destOrd="0" presId="urn:microsoft.com/office/officeart/2005/8/layout/vList2"/>
    <dgm:cxn modelId="{29BCB9E6-3BBE-4CAF-B040-9B3B6F9E4E07}" srcId="{22ADEFE7-D8B1-134F-BB6D-4B3A24B1E149}" destId="{7A146F1C-2F33-48E7-9387-3861592C8F9A}" srcOrd="0" destOrd="0" parTransId="{D897F464-6430-47DA-B2A3-9C588A030A88}" sibTransId="{8CBBF3A8-32BD-4D73-91BB-CA2A31439B5C}"/>
    <dgm:cxn modelId="{000D2AD8-0256-4763-98BF-8297525A9B7C}" type="presParOf" srcId="{6AA6A2F0-D677-46D8-9D05-A2F74C0DFE62}" destId="{A70CB5DC-3681-46A3-9117-6E9BCE9C474A}" srcOrd="0" destOrd="0" presId="urn:microsoft.com/office/officeart/2005/8/layout/vList2"/>
    <dgm:cxn modelId="{39C8DD3E-35E9-4646-81BC-037C05201A0C}" type="presParOf" srcId="{6AA6A2F0-D677-46D8-9D05-A2F74C0DFE62}" destId="{0A88614A-DBB2-4CE2-81B6-C645DA4AD97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7BFFBC-016A-5A48-9A22-8EA890291B8C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r-FR"/>
        </a:p>
      </dgm:t>
    </dgm:pt>
    <dgm:pt modelId="{22ADEFE7-D8B1-134F-BB6D-4B3A24B1E149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CH" sz="2400" b="1" dirty="0">
              <a:latin typeface="Arial" panose="020B0604020202020204" pitchFamily="34" charset="0"/>
              <a:cs typeface="Arial" panose="020B0604020202020204" pitchFamily="34" charset="0"/>
            </a:rPr>
            <a:t>4. Programme S</a:t>
          </a:r>
        </a:p>
      </dgm:t>
    </dgm:pt>
    <dgm:pt modelId="{B6206E1E-21F6-404E-AC5E-B2FA2614CE0C}" type="parTrans" cxnId="{9C96EE91-8D32-8349-AA8B-35C8D2F82BA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3F9DE-572F-CD4F-A80C-8C793738083F}" type="sibTrans" cxnId="{9C96EE91-8D32-8349-AA8B-35C8D2F82BA0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46F1C-2F33-48E7-9387-3861592C8F9A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endParaRPr lang="fr-CH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7F464-6430-47DA-B2A3-9C588A030A88}" type="parTrans" cxnId="{29BCB9E6-3BBE-4CAF-B040-9B3B6F9E4E07}">
      <dgm:prSet/>
      <dgm:spPr/>
      <dgm:t>
        <a:bodyPr/>
        <a:lstStyle/>
        <a:p>
          <a:endParaRPr lang="fr-CH"/>
        </a:p>
      </dgm:t>
    </dgm:pt>
    <dgm:pt modelId="{8CBBF3A8-32BD-4D73-91BB-CA2A31439B5C}" type="sibTrans" cxnId="{29BCB9E6-3BBE-4CAF-B040-9B3B6F9E4E07}">
      <dgm:prSet/>
      <dgm:spPr/>
      <dgm:t>
        <a:bodyPr/>
        <a:lstStyle/>
        <a:p>
          <a:endParaRPr lang="fr-CH"/>
        </a:p>
      </dgm:t>
    </dgm:pt>
    <dgm:pt modelId="{78984937-CCF0-48FE-AC11-AFAD13D8528A}">
      <dgm:prSet custT="1"/>
      <dgm:spPr/>
      <dgm:t>
        <a:bodyPr/>
        <a:lstStyle/>
        <a:p>
          <a:pPr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D9EFEB-70DF-490F-AB22-E2C144040B7E}" type="parTrans" cxnId="{927C9167-24FC-4570-A2F3-5466B4C6D0FF}">
      <dgm:prSet/>
      <dgm:spPr/>
      <dgm:t>
        <a:bodyPr/>
        <a:lstStyle/>
        <a:p>
          <a:endParaRPr lang="fr-CH"/>
        </a:p>
      </dgm:t>
    </dgm:pt>
    <dgm:pt modelId="{19726E2E-6AF6-4B4F-90CF-15D18BFA42EF}" type="sibTrans" cxnId="{927C9167-24FC-4570-A2F3-5466B4C6D0FF}">
      <dgm:prSet/>
      <dgm:spPr/>
      <dgm:t>
        <a:bodyPr/>
        <a:lstStyle/>
        <a:p>
          <a:endParaRPr lang="fr-CH"/>
        </a:p>
      </dgm:t>
    </dgm:pt>
    <dgm:pt modelId="{6AA6A2F0-D677-46D8-9D05-A2F74C0DFE62}" type="pres">
      <dgm:prSet presAssocID="{C37BFFBC-016A-5A48-9A22-8EA890291B8C}" presName="linear" presStyleCnt="0">
        <dgm:presLayoutVars>
          <dgm:animLvl val="lvl"/>
          <dgm:resizeHandles val="exact"/>
        </dgm:presLayoutVars>
      </dgm:prSet>
      <dgm:spPr/>
    </dgm:pt>
    <dgm:pt modelId="{A70CB5DC-3681-46A3-9117-6E9BCE9C474A}" type="pres">
      <dgm:prSet presAssocID="{22ADEFE7-D8B1-134F-BB6D-4B3A24B1E149}" presName="parentText" presStyleLbl="node1" presStyleIdx="0" presStyleCnt="1" custLinFactNeighborX="5" custLinFactNeighborY="17101">
        <dgm:presLayoutVars>
          <dgm:chMax val="0"/>
          <dgm:bulletEnabled val="1"/>
        </dgm:presLayoutVars>
      </dgm:prSet>
      <dgm:spPr/>
    </dgm:pt>
    <dgm:pt modelId="{0A88614A-DBB2-4CE2-81B6-C645DA4AD97E}" type="pres">
      <dgm:prSet presAssocID="{22ADEFE7-D8B1-134F-BB6D-4B3A24B1E149}" presName="childText" presStyleLbl="revTx" presStyleIdx="0" presStyleCnt="1" custLinFactNeighborX="5" custLinFactNeighborY="-61201">
        <dgm:presLayoutVars>
          <dgm:bulletEnabled val="1"/>
        </dgm:presLayoutVars>
      </dgm:prSet>
      <dgm:spPr/>
    </dgm:pt>
  </dgm:ptLst>
  <dgm:cxnLst>
    <dgm:cxn modelId="{7919B421-A353-4D4B-AE3B-47F8EFB06776}" type="presOf" srcId="{78984937-CCF0-48FE-AC11-AFAD13D8528A}" destId="{0A88614A-DBB2-4CE2-81B6-C645DA4AD97E}" srcOrd="0" destOrd="1" presId="urn:microsoft.com/office/officeart/2005/8/layout/vList2"/>
    <dgm:cxn modelId="{927C9167-24FC-4570-A2F3-5466B4C6D0FF}" srcId="{22ADEFE7-D8B1-134F-BB6D-4B3A24B1E149}" destId="{78984937-CCF0-48FE-AC11-AFAD13D8528A}" srcOrd="1" destOrd="0" parTransId="{D5D9EFEB-70DF-490F-AB22-E2C144040B7E}" sibTransId="{19726E2E-6AF6-4B4F-90CF-15D18BFA42EF}"/>
    <dgm:cxn modelId="{9C96EE91-8D32-8349-AA8B-35C8D2F82BA0}" srcId="{C37BFFBC-016A-5A48-9A22-8EA890291B8C}" destId="{22ADEFE7-D8B1-134F-BB6D-4B3A24B1E149}" srcOrd="0" destOrd="0" parTransId="{B6206E1E-21F6-404E-AC5E-B2FA2614CE0C}" sibTransId="{5363F9DE-572F-CD4F-A80C-8C793738083F}"/>
    <dgm:cxn modelId="{4C943395-2468-4F82-B682-6294CF6946C3}" type="presOf" srcId="{C37BFFBC-016A-5A48-9A22-8EA890291B8C}" destId="{6AA6A2F0-D677-46D8-9D05-A2F74C0DFE62}" srcOrd="0" destOrd="0" presId="urn:microsoft.com/office/officeart/2005/8/layout/vList2"/>
    <dgm:cxn modelId="{0A692BB4-E4A3-4DB0-9CEE-FC27ADC635E0}" type="presOf" srcId="{7A146F1C-2F33-48E7-9387-3861592C8F9A}" destId="{0A88614A-DBB2-4CE2-81B6-C645DA4AD97E}" srcOrd="0" destOrd="0" presId="urn:microsoft.com/office/officeart/2005/8/layout/vList2"/>
    <dgm:cxn modelId="{5F714FCD-B7C4-4658-B817-016C9534251A}" type="presOf" srcId="{22ADEFE7-D8B1-134F-BB6D-4B3A24B1E149}" destId="{A70CB5DC-3681-46A3-9117-6E9BCE9C474A}" srcOrd="0" destOrd="0" presId="urn:microsoft.com/office/officeart/2005/8/layout/vList2"/>
    <dgm:cxn modelId="{29BCB9E6-3BBE-4CAF-B040-9B3B6F9E4E07}" srcId="{22ADEFE7-D8B1-134F-BB6D-4B3A24B1E149}" destId="{7A146F1C-2F33-48E7-9387-3861592C8F9A}" srcOrd="0" destOrd="0" parTransId="{D897F464-6430-47DA-B2A3-9C588A030A88}" sibTransId="{8CBBF3A8-32BD-4D73-91BB-CA2A31439B5C}"/>
    <dgm:cxn modelId="{000D2AD8-0256-4763-98BF-8297525A9B7C}" type="presParOf" srcId="{6AA6A2F0-D677-46D8-9D05-A2F74C0DFE62}" destId="{A70CB5DC-3681-46A3-9117-6E9BCE9C474A}" srcOrd="0" destOrd="0" presId="urn:microsoft.com/office/officeart/2005/8/layout/vList2"/>
    <dgm:cxn modelId="{39C8DD3E-35E9-4646-81BC-037C05201A0C}" type="presParOf" srcId="{6AA6A2F0-D677-46D8-9D05-A2F74C0DFE62}" destId="{0A88614A-DBB2-4CE2-81B6-C645DA4AD97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DB98E7-D1CE-463D-8AAC-5A0CEC8E56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FB3F58D6-E2E8-46E9-B68B-194AD0E8AB75}">
      <dgm:prSet custT="1"/>
      <dgm:spPr>
        <a:solidFill>
          <a:schemeClr val="accent2"/>
        </a:solidFill>
      </dgm:spPr>
      <dgm:t>
        <a:bodyPr/>
        <a:lstStyle/>
        <a:p>
          <a:pPr>
            <a:lnSpc>
              <a:spcPct val="100000"/>
            </a:lnSpc>
          </a:pPr>
          <a:r>
            <a:rPr lang="fr-CH" sz="1600" dirty="0">
              <a:latin typeface="Arial" panose="020B0604020202020204" pitchFamily="34" charset="0"/>
              <a:cs typeface="Arial" panose="020B0604020202020204" pitchFamily="34" charset="0"/>
            </a:rPr>
            <a:t>Statut temporaire: incertitude et difficultés à se projeter</a:t>
          </a:r>
        </a:p>
      </dgm:t>
    </dgm:pt>
    <dgm:pt modelId="{368D31F5-F8FD-459B-A9E7-2873C0057D15}" type="parTrans" cxnId="{017E7060-11EB-4EC0-B151-0E679A72A9CB}">
      <dgm:prSet/>
      <dgm:spPr/>
      <dgm:t>
        <a:bodyPr/>
        <a:lstStyle/>
        <a:p>
          <a:endParaRPr lang="fr-CH"/>
        </a:p>
      </dgm:t>
    </dgm:pt>
    <dgm:pt modelId="{F12537D7-9B4C-411E-84BB-D78A5C54DD1E}" type="sibTrans" cxnId="{017E7060-11EB-4EC0-B151-0E679A72A9CB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AE50C139-EFB8-4F78-BF81-A3DAFD58E5F6}">
      <dgm:prSet custT="1"/>
      <dgm:spPr>
        <a:solidFill>
          <a:schemeClr val="accent2"/>
        </a:solidFill>
      </dgm:spPr>
      <dgm:t>
        <a:bodyPr/>
        <a:lstStyle/>
        <a:p>
          <a:pPr>
            <a:lnSpc>
              <a:spcPct val="100000"/>
            </a:lnSpc>
          </a:pPr>
          <a:r>
            <a:rPr lang="fr-CH" sz="1600" dirty="0">
              <a:latin typeface="Arial" panose="020B0604020202020204" pitchFamily="34" charset="0"/>
              <a:cs typeface="Arial" panose="020B0604020202020204" pitchFamily="34" charset="0"/>
            </a:rPr>
            <a:t>Financements fédéraux à l’intégration limités</a:t>
          </a:r>
        </a:p>
      </dgm:t>
    </dgm:pt>
    <dgm:pt modelId="{2486C76C-00D3-464A-9266-27F6A75994AF}" type="parTrans" cxnId="{7B415BCB-B2CF-420E-B181-DB38CE8DA252}">
      <dgm:prSet/>
      <dgm:spPr/>
      <dgm:t>
        <a:bodyPr/>
        <a:lstStyle/>
        <a:p>
          <a:endParaRPr lang="fr-CH"/>
        </a:p>
      </dgm:t>
    </dgm:pt>
    <dgm:pt modelId="{BDD33668-268F-44EC-A7C7-294F93B7AD81}" type="sibTrans" cxnId="{7B415BCB-B2CF-420E-B181-DB38CE8DA252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B3D51492-AFF9-4855-8A46-927A29670233}">
      <dgm:prSet custT="1"/>
      <dgm:spPr>
        <a:solidFill>
          <a:schemeClr val="accent2"/>
        </a:solidFill>
      </dgm:spPr>
      <dgm:t>
        <a:bodyPr/>
        <a:lstStyle/>
        <a:p>
          <a:pPr>
            <a:lnSpc>
              <a:spcPct val="100000"/>
            </a:lnSpc>
          </a:pPr>
          <a:r>
            <a:rPr lang="fr-CH" sz="1600" dirty="0">
              <a:latin typeface="Arial" panose="020B0604020202020204" pitchFamily="34" charset="0"/>
              <a:cs typeface="Arial" panose="020B0604020202020204" pitchFamily="34" charset="0"/>
            </a:rPr>
            <a:t>Ne relève pas légalement de l’Agenda Intégration Suisse</a:t>
          </a:r>
        </a:p>
      </dgm:t>
    </dgm:pt>
    <dgm:pt modelId="{98BE4C89-8B1E-4D37-8358-0090A397D8F3}" type="parTrans" cxnId="{D49ABB5B-3265-4679-8129-33FCC628E848}">
      <dgm:prSet/>
      <dgm:spPr/>
      <dgm:t>
        <a:bodyPr/>
        <a:lstStyle/>
        <a:p>
          <a:endParaRPr lang="fr-CH"/>
        </a:p>
      </dgm:t>
    </dgm:pt>
    <dgm:pt modelId="{E3E2EEAE-7F8D-44E9-943A-AFE2A591DF2B}" type="sibTrans" cxnId="{D49ABB5B-3265-4679-8129-33FCC628E848}">
      <dgm:prSet/>
      <dgm:spPr/>
      <dgm:t>
        <a:bodyPr/>
        <a:lstStyle/>
        <a:p>
          <a:pPr>
            <a:lnSpc>
              <a:spcPct val="100000"/>
            </a:lnSpc>
          </a:pPr>
          <a:endParaRPr lang="fr-CH"/>
        </a:p>
      </dgm:t>
    </dgm:pt>
    <dgm:pt modelId="{F8692B61-0300-46FF-B233-7A64F8141620}">
      <dgm:prSet custT="1"/>
      <dgm:spPr>
        <a:solidFill>
          <a:schemeClr val="accent2"/>
        </a:solidFill>
      </dgm:spPr>
      <dgm:t>
        <a:bodyPr/>
        <a:lstStyle/>
        <a:p>
          <a:pPr>
            <a:lnSpc>
              <a:spcPct val="100000"/>
            </a:lnSpc>
          </a:pPr>
          <a:r>
            <a:rPr lang="fr-CH" sz="1600" dirty="0">
              <a:latin typeface="Arial" panose="020B0604020202020204" pitchFamily="34" charset="0"/>
              <a:cs typeface="Arial" panose="020B0604020202020204" pitchFamily="34" charset="0"/>
            </a:rPr>
            <a:t>Secteur privé plus enclin à engager des titulaires de permis S que des titulaires de permis F ou F/B réfugiés ?</a:t>
          </a:r>
        </a:p>
        <a:p>
          <a:endParaRPr lang="fr-CH" sz="1800" dirty="0"/>
        </a:p>
      </dgm:t>
    </dgm:pt>
    <dgm:pt modelId="{65046C9B-32F5-42BB-B5A4-7A8DD54232A2}" type="parTrans" cxnId="{ADFC31AF-0BE1-41EA-ACB7-1A4307A9C051}">
      <dgm:prSet/>
      <dgm:spPr/>
      <dgm:t>
        <a:bodyPr/>
        <a:lstStyle/>
        <a:p>
          <a:endParaRPr lang="fr-CH"/>
        </a:p>
      </dgm:t>
    </dgm:pt>
    <dgm:pt modelId="{73384581-2498-494D-9FCC-C9C79EBB9F80}" type="sibTrans" cxnId="{ADFC31AF-0BE1-41EA-ACB7-1A4307A9C051}">
      <dgm:prSet/>
      <dgm:spPr/>
      <dgm:t>
        <a:bodyPr/>
        <a:lstStyle/>
        <a:p>
          <a:endParaRPr lang="fr-CH"/>
        </a:p>
      </dgm:t>
    </dgm:pt>
    <dgm:pt modelId="{6F5DA985-3C1B-4C5F-A635-CCC9B3CA78B3}" type="pres">
      <dgm:prSet presAssocID="{7EDB98E7-D1CE-463D-8AAC-5A0CEC8E563A}" presName="diagram" presStyleCnt="0">
        <dgm:presLayoutVars>
          <dgm:dir/>
          <dgm:resizeHandles val="exact"/>
        </dgm:presLayoutVars>
      </dgm:prSet>
      <dgm:spPr/>
    </dgm:pt>
    <dgm:pt modelId="{F6C88A1D-C67E-4404-B3B7-05ED73CE1369}" type="pres">
      <dgm:prSet presAssocID="{B3D51492-AFF9-4855-8A46-927A29670233}" presName="node" presStyleLbl="node1" presStyleIdx="0" presStyleCnt="4">
        <dgm:presLayoutVars>
          <dgm:bulletEnabled val="1"/>
        </dgm:presLayoutVars>
      </dgm:prSet>
      <dgm:spPr/>
    </dgm:pt>
    <dgm:pt modelId="{3C432BB2-9B75-4121-9992-E5570B749689}" type="pres">
      <dgm:prSet presAssocID="{E3E2EEAE-7F8D-44E9-943A-AFE2A591DF2B}" presName="sibTrans" presStyleCnt="0"/>
      <dgm:spPr/>
    </dgm:pt>
    <dgm:pt modelId="{533CE0B0-B94D-4BDC-AB6E-29529B88D620}" type="pres">
      <dgm:prSet presAssocID="{AE50C139-EFB8-4F78-BF81-A3DAFD58E5F6}" presName="node" presStyleLbl="node1" presStyleIdx="1" presStyleCnt="4">
        <dgm:presLayoutVars>
          <dgm:bulletEnabled val="1"/>
        </dgm:presLayoutVars>
      </dgm:prSet>
      <dgm:spPr/>
    </dgm:pt>
    <dgm:pt modelId="{F8D8E470-CB19-46BE-8823-292879D772F3}" type="pres">
      <dgm:prSet presAssocID="{BDD33668-268F-44EC-A7C7-294F93B7AD81}" presName="sibTrans" presStyleCnt="0"/>
      <dgm:spPr/>
    </dgm:pt>
    <dgm:pt modelId="{76D71EE9-8CB7-47D3-A991-4F7E4E062CFA}" type="pres">
      <dgm:prSet presAssocID="{FB3F58D6-E2E8-46E9-B68B-194AD0E8AB75}" presName="node" presStyleLbl="node1" presStyleIdx="2" presStyleCnt="4">
        <dgm:presLayoutVars>
          <dgm:bulletEnabled val="1"/>
        </dgm:presLayoutVars>
      </dgm:prSet>
      <dgm:spPr/>
    </dgm:pt>
    <dgm:pt modelId="{A6220053-81DD-43B4-99F5-78614ADD52F9}" type="pres">
      <dgm:prSet presAssocID="{F12537D7-9B4C-411E-84BB-D78A5C54DD1E}" presName="sibTrans" presStyleCnt="0"/>
      <dgm:spPr/>
    </dgm:pt>
    <dgm:pt modelId="{BAF32DEE-068B-4DE7-9CB1-FDC84B5B99BC}" type="pres">
      <dgm:prSet presAssocID="{F8692B61-0300-46FF-B233-7A64F8141620}" presName="node" presStyleLbl="node1" presStyleIdx="3" presStyleCnt="4">
        <dgm:presLayoutVars>
          <dgm:bulletEnabled val="1"/>
        </dgm:presLayoutVars>
      </dgm:prSet>
      <dgm:spPr/>
    </dgm:pt>
  </dgm:ptLst>
  <dgm:cxnLst>
    <dgm:cxn modelId="{B1D4241E-6F2B-46FD-B20F-57BD41E05594}" type="presOf" srcId="{F8692B61-0300-46FF-B233-7A64F8141620}" destId="{BAF32DEE-068B-4DE7-9CB1-FDC84B5B99BC}" srcOrd="0" destOrd="0" presId="urn:microsoft.com/office/officeart/2005/8/layout/default"/>
    <dgm:cxn modelId="{D49ABB5B-3265-4679-8129-33FCC628E848}" srcId="{7EDB98E7-D1CE-463D-8AAC-5A0CEC8E563A}" destId="{B3D51492-AFF9-4855-8A46-927A29670233}" srcOrd="0" destOrd="0" parTransId="{98BE4C89-8B1E-4D37-8358-0090A397D8F3}" sibTransId="{E3E2EEAE-7F8D-44E9-943A-AFE2A591DF2B}"/>
    <dgm:cxn modelId="{017E7060-11EB-4EC0-B151-0E679A72A9CB}" srcId="{7EDB98E7-D1CE-463D-8AAC-5A0CEC8E563A}" destId="{FB3F58D6-E2E8-46E9-B68B-194AD0E8AB75}" srcOrd="2" destOrd="0" parTransId="{368D31F5-F8FD-459B-A9E7-2873C0057D15}" sibTransId="{F12537D7-9B4C-411E-84BB-D78A5C54DD1E}"/>
    <dgm:cxn modelId="{358A9249-0AB5-46AC-9971-0C12F6ED70D0}" type="presOf" srcId="{FB3F58D6-E2E8-46E9-B68B-194AD0E8AB75}" destId="{76D71EE9-8CB7-47D3-A991-4F7E4E062CFA}" srcOrd="0" destOrd="0" presId="urn:microsoft.com/office/officeart/2005/8/layout/default"/>
    <dgm:cxn modelId="{24B68A7F-4857-4E90-8349-FD90D6B6C7B9}" type="presOf" srcId="{7EDB98E7-D1CE-463D-8AAC-5A0CEC8E563A}" destId="{6F5DA985-3C1B-4C5F-A635-CCC9B3CA78B3}" srcOrd="0" destOrd="0" presId="urn:microsoft.com/office/officeart/2005/8/layout/default"/>
    <dgm:cxn modelId="{ADFC31AF-0BE1-41EA-ACB7-1A4307A9C051}" srcId="{7EDB98E7-D1CE-463D-8AAC-5A0CEC8E563A}" destId="{F8692B61-0300-46FF-B233-7A64F8141620}" srcOrd="3" destOrd="0" parTransId="{65046C9B-32F5-42BB-B5A4-7A8DD54232A2}" sibTransId="{73384581-2498-494D-9FCC-C9C79EBB9F80}"/>
    <dgm:cxn modelId="{7B415BCB-B2CF-420E-B181-DB38CE8DA252}" srcId="{7EDB98E7-D1CE-463D-8AAC-5A0CEC8E563A}" destId="{AE50C139-EFB8-4F78-BF81-A3DAFD58E5F6}" srcOrd="1" destOrd="0" parTransId="{2486C76C-00D3-464A-9266-27F6A75994AF}" sibTransId="{BDD33668-268F-44EC-A7C7-294F93B7AD81}"/>
    <dgm:cxn modelId="{BE51ECD9-00FA-4043-914F-F3DEB8E10BC2}" type="presOf" srcId="{B3D51492-AFF9-4855-8A46-927A29670233}" destId="{F6C88A1D-C67E-4404-B3B7-05ED73CE1369}" srcOrd="0" destOrd="0" presId="urn:microsoft.com/office/officeart/2005/8/layout/default"/>
    <dgm:cxn modelId="{88302DE4-B9A7-4311-B9EE-3E93F0EC6B8F}" type="presOf" srcId="{AE50C139-EFB8-4F78-BF81-A3DAFD58E5F6}" destId="{533CE0B0-B94D-4BDC-AB6E-29529B88D620}" srcOrd="0" destOrd="0" presId="urn:microsoft.com/office/officeart/2005/8/layout/default"/>
    <dgm:cxn modelId="{D6D4FFB6-38AA-499E-A753-A3A5F642BB1D}" type="presParOf" srcId="{6F5DA985-3C1B-4C5F-A635-CCC9B3CA78B3}" destId="{F6C88A1D-C67E-4404-B3B7-05ED73CE1369}" srcOrd="0" destOrd="0" presId="urn:microsoft.com/office/officeart/2005/8/layout/default"/>
    <dgm:cxn modelId="{958FCF84-F012-48D9-9C00-192951060DBD}" type="presParOf" srcId="{6F5DA985-3C1B-4C5F-A635-CCC9B3CA78B3}" destId="{3C432BB2-9B75-4121-9992-E5570B749689}" srcOrd="1" destOrd="0" presId="urn:microsoft.com/office/officeart/2005/8/layout/default"/>
    <dgm:cxn modelId="{72B733AE-9312-44E6-89E3-4CACC2A52D0A}" type="presParOf" srcId="{6F5DA985-3C1B-4C5F-A635-CCC9B3CA78B3}" destId="{533CE0B0-B94D-4BDC-AB6E-29529B88D620}" srcOrd="2" destOrd="0" presId="urn:microsoft.com/office/officeart/2005/8/layout/default"/>
    <dgm:cxn modelId="{C50084DF-4ACB-44F9-B130-C3344983C71A}" type="presParOf" srcId="{6F5DA985-3C1B-4C5F-A635-CCC9B3CA78B3}" destId="{F8D8E470-CB19-46BE-8823-292879D772F3}" srcOrd="3" destOrd="0" presId="urn:microsoft.com/office/officeart/2005/8/layout/default"/>
    <dgm:cxn modelId="{257939BD-8929-4271-953F-9C8A992293C4}" type="presParOf" srcId="{6F5DA985-3C1B-4C5F-A635-CCC9B3CA78B3}" destId="{76D71EE9-8CB7-47D3-A991-4F7E4E062CFA}" srcOrd="4" destOrd="0" presId="urn:microsoft.com/office/officeart/2005/8/layout/default"/>
    <dgm:cxn modelId="{95707297-1C4F-4413-ACE0-A01B88ADA162}" type="presParOf" srcId="{6F5DA985-3C1B-4C5F-A635-CCC9B3CA78B3}" destId="{A6220053-81DD-43B4-99F5-78614ADD52F9}" srcOrd="5" destOrd="0" presId="urn:microsoft.com/office/officeart/2005/8/layout/default"/>
    <dgm:cxn modelId="{A8A7AF41-FF4D-4265-B061-457DA93AAC46}" type="presParOf" srcId="{6F5DA985-3C1B-4C5F-A635-CCC9B3CA78B3}" destId="{BAF32DEE-068B-4DE7-9CB1-FDC84B5B99B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CB5DC-3681-46A3-9117-6E9BCE9C474A}">
      <dsp:nvSpPr>
        <dsp:cNvPr id="0" name=""/>
        <dsp:cNvSpPr/>
      </dsp:nvSpPr>
      <dsp:spPr>
        <a:xfrm>
          <a:off x="0" y="0"/>
          <a:ext cx="6840760" cy="1034507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b="1" kern="1200" dirty="0">
              <a:latin typeface="Arial" panose="020B0604020202020204" pitchFamily="34" charset="0"/>
              <a:cs typeface="Arial" panose="020B0604020202020204" pitchFamily="34" charset="0"/>
            </a:rPr>
            <a:t>Clarifier le cadre complexe fixé par la Confédération et sa déclinaison sur le plan cantonal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b="1" kern="1200" dirty="0">
              <a:latin typeface="Arial" panose="020B0604020202020204" pitchFamily="34" charset="0"/>
              <a:cs typeface="Arial" panose="020B0604020202020204" pitchFamily="34" charset="0"/>
            </a:rPr>
            <a:t>(Qui fait quoi, pour quel public, avec quel argent)</a:t>
          </a:r>
        </a:p>
      </dsp:txBody>
      <dsp:txXfrm>
        <a:off x="50500" y="50500"/>
        <a:ext cx="6739760" cy="933507"/>
      </dsp:txXfrm>
    </dsp:sp>
    <dsp:sp modelId="{0A88614A-DBB2-4CE2-81B6-C645DA4AD97E}">
      <dsp:nvSpPr>
        <dsp:cNvPr id="0" name=""/>
        <dsp:cNvSpPr/>
      </dsp:nvSpPr>
      <dsp:spPr>
        <a:xfrm>
          <a:off x="0" y="1037610"/>
          <a:ext cx="6840760" cy="58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None/>
          </a:pPr>
          <a:endParaRPr lang="fr-CH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None/>
          </a:pPr>
          <a:endParaRPr lang="fr-CH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37610"/>
        <a:ext cx="6840760" cy="589757"/>
      </dsp:txXfrm>
    </dsp:sp>
    <dsp:sp modelId="{9ACE681C-752D-4CF3-84D7-8B3C5815BDAB}">
      <dsp:nvSpPr>
        <dsp:cNvPr id="0" name=""/>
        <dsp:cNvSpPr/>
      </dsp:nvSpPr>
      <dsp:spPr>
        <a:xfrm>
          <a:off x="0" y="1627367"/>
          <a:ext cx="6840760" cy="1034507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>
              <a:latin typeface="Arial" panose="020B0604020202020204" pitchFamily="34" charset="0"/>
              <a:cs typeface="Arial" panose="020B0604020202020204" pitchFamily="34" charset="0"/>
            </a:rPr>
            <a:t>Tour de table </a:t>
          </a:r>
        </a:p>
      </dsp:txBody>
      <dsp:txXfrm>
        <a:off x="50500" y="1677867"/>
        <a:ext cx="6739760" cy="933507"/>
      </dsp:txXfrm>
    </dsp:sp>
    <dsp:sp modelId="{67781EA2-D004-447A-9ABF-92F234514A47}">
      <dsp:nvSpPr>
        <dsp:cNvPr id="0" name=""/>
        <dsp:cNvSpPr/>
      </dsp:nvSpPr>
      <dsp:spPr>
        <a:xfrm>
          <a:off x="0" y="2661875"/>
          <a:ext cx="6840760" cy="8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61875"/>
        <a:ext cx="6840760" cy="81345"/>
      </dsp:txXfrm>
    </dsp:sp>
    <dsp:sp modelId="{8AD1321A-7015-4BD6-8480-17D717D2C517}">
      <dsp:nvSpPr>
        <dsp:cNvPr id="0" name=""/>
        <dsp:cNvSpPr/>
      </dsp:nvSpPr>
      <dsp:spPr>
        <a:xfrm>
          <a:off x="0" y="2780580"/>
          <a:ext cx="6840760" cy="1034507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947F"/>
            </a:buClr>
            <a:buFont typeface="Wingdings" panose="05000000000000000000" pitchFamily="2" charset="2"/>
            <a:buNone/>
          </a:pPr>
          <a:r>
            <a:rPr lang="fr-CH" sz="1600" kern="1200" dirty="0">
              <a:latin typeface="Arial" panose="020B0604020202020204" pitchFamily="34" charset="0"/>
              <a:cs typeface="Arial" panose="020B0604020202020204" pitchFamily="34" charset="0"/>
            </a:rPr>
            <a:t>Travail en groupe et restitution</a:t>
          </a:r>
        </a:p>
      </dsp:txBody>
      <dsp:txXfrm>
        <a:off x="50500" y="2831080"/>
        <a:ext cx="6739760" cy="933507"/>
      </dsp:txXfrm>
    </dsp:sp>
    <dsp:sp modelId="{EE8BB137-4542-4518-B539-501AC34B5249}">
      <dsp:nvSpPr>
        <dsp:cNvPr id="0" name=""/>
        <dsp:cNvSpPr/>
      </dsp:nvSpPr>
      <dsp:spPr>
        <a:xfrm>
          <a:off x="0" y="3777728"/>
          <a:ext cx="6840760" cy="854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777728"/>
        <a:ext cx="6840760" cy="854131"/>
      </dsp:txXfrm>
    </dsp:sp>
    <dsp:sp modelId="{0578FBD0-7E41-478D-A99F-0D59C5870427}">
      <dsp:nvSpPr>
        <dsp:cNvPr id="0" name=""/>
        <dsp:cNvSpPr/>
      </dsp:nvSpPr>
      <dsp:spPr>
        <a:xfrm>
          <a:off x="0" y="4032447"/>
          <a:ext cx="6840760" cy="1034507"/>
        </a:xfrm>
        <a:prstGeom prst="roundRect">
          <a:avLst/>
        </a:prstGeom>
        <a:solidFill>
          <a:prstClr val="white">
            <a:lumMod val="7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947F"/>
            </a:buClr>
            <a:buFont typeface="Wingdings" panose="05000000000000000000" pitchFamily="2" charset="2"/>
            <a:buNone/>
          </a:pPr>
          <a:r>
            <a:rPr lang="fr-CH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Présentation</a:t>
          </a:r>
        </a:p>
      </dsp:txBody>
      <dsp:txXfrm>
        <a:off x="50500" y="4082947"/>
        <a:ext cx="6739760" cy="933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CB5DC-3681-46A3-9117-6E9BCE9C474A}">
      <dsp:nvSpPr>
        <dsp:cNvPr id="0" name=""/>
        <dsp:cNvSpPr/>
      </dsp:nvSpPr>
      <dsp:spPr>
        <a:xfrm>
          <a:off x="0" y="1872210"/>
          <a:ext cx="6840760" cy="121680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b="1" kern="1200" dirty="0">
              <a:latin typeface="Arial" panose="020B0604020202020204" pitchFamily="34" charset="0"/>
              <a:cs typeface="Arial" panose="020B0604020202020204" pitchFamily="34" charset="0"/>
            </a:rPr>
            <a:t>Tour de table</a:t>
          </a:r>
        </a:p>
      </dsp:txBody>
      <dsp:txXfrm>
        <a:off x="59399" y="1931609"/>
        <a:ext cx="6721962" cy="1098002"/>
      </dsp:txXfrm>
    </dsp:sp>
    <dsp:sp modelId="{0A88614A-DBB2-4CE2-81B6-C645DA4AD97E}">
      <dsp:nvSpPr>
        <dsp:cNvPr id="0" name=""/>
        <dsp:cNvSpPr/>
      </dsp:nvSpPr>
      <dsp:spPr>
        <a:xfrm>
          <a:off x="0" y="2160241"/>
          <a:ext cx="684076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17780" rIns="99568" bIns="1778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endParaRPr lang="fr-CH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60241"/>
        <a:ext cx="6840760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CB5DC-3681-46A3-9117-6E9BCE9C474A}">
      <dsp:nvSpPr>
        <dsp:cNvPr id="0" name=""/>
        <dsp:cNvSpPr/>
      </dsp:nvSpPr>
      <dsp:spPr>
        <a:xfrm>
          <a:off x="0" y="0"/>
          <a:ext cx="6840760" cy="82368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>
              <a:latin typeface="Arial" panose="020B0604020202020204" pitchFamily="34" charset="0"/>
              <a:cs typeface="Arial" panose="020B0604020202020204" pitchFamily="34" charset="0"/>
            </a:rPr>
            <a:t>1. Introduction</a:t>
          </a:r>
        </a:p>
      </dsp:txBody>
      <dsp:txXfrm>
        <a:off x="40209" y="40209"/>
        <a:ext cx="6760342" cy="743262"/>
      </dsp:txXfrm>
    </dsp:sp>
    <dsp:sp modelId="{0A88614A-DBB2-4CE2-81B6-C645DA4AD97E}">
      <dsp:nvSpPr>
        <dsp:cNvPr id="0" name=""/>
        <dsp:cNvSpPr/>
      </dsp:nvSpPr>
      <dsp:spPr>
        <a:xfrm>
          <a:off x="0" y="849785"/>
          <a:ext cx="6840760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None/>
          </a:pPr>
          <a:endParaRPr lang="fr-CH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None/>
          </a:pPr>
          <a:endParaRPr lang="fr-CH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49785"/>
        <a:ext cx="6840760" cy="728640"/>
      </dsp:txXfrm>
    </dsp:sp>
    <dsp:sp modelId="{9ACE681C-752D-4CF3-84D7-8B3C5815BDAB}">
      <dsp:nvSpPr>
        <dsp:cNvPr id="0" name=""/>
        <dsp:cNvSpPr/>
      </dsp:nvSpPr>
      <dsp:spPr>
        <a:xfrm>
          <a:off x="0" y="1578425"/>
          <a:ext cx="6840760" cy="82368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>
              <a:latin typeface="Arial" panose="020B0604020202020204" pitchFamily="34" charset="0"/>
              <a:cs typeface="Arial" panose="020B0604020202020204" pitchFamily="34" charset="0"/>
            </a:rPr>
            <a:t>2. Programme d’intégration cantonal (PIC)</a:t>
          </a:r>
        </a:p>
      </dsp:txBody>
      <dsp:txXfrm>
        <a:off x="40209" y="1618634"/>
        <a:ext cx="6760342" cy="743262"/>
      </dsp:txXfrm>
    </dsp:sp>
    <dsp:sp modelId="{67781EA2-D004-447A-9ABF-92F234514A47}">
      <dsp:nvSpPr>
        <dsp:cNvPr id="0" name=""/>
        <dsp:cNvSpPr/>
      </dsp:nvSpPr>
      <dsp:spPr>
        <a:xfrm>
          <a:off x="0" y="2402105"/>
          <a:ext cx="6840760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02105"/>
        <a:ext cx="6840760" cy="728640"/>
      </dsp:txXfrm>
    </dsp:sp>
    <dsp:sp modelId="{8AD1321A-7015-4BD6-8480-17D717D2C517}">
      <dsp:nvSpPr>
        <dsp:cNvPr id="0" name=""/>
        <dsp:cNvSpPr/>
      </dsp:nvSpPr>
      <dsp:spPr>
        <a:xfrm>
          <a:off x="0" y="3168591"/>
          <a:ext cx="6840760" cy="82368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947F"/>
            </a:buClr>
            <a:buFont typeface="Wingdings" panose="05000000000000000000" pitchFamily="2" charset="2"/>
            <a:buNone/>
          </a:pPr>
          <a:r>
            <a:rPr lang="fr-CH" sz="1600" kern="1200" dirty="0">
              <a:latin typeface="Arial" panose="020B0604020202020204" pitchFamily="34" charset="0"/>
              <a:cs typeface="Arial" panose="020B0604020202020204" pitchFamily="34" charset="0"/>
            </a:rPr>
            <a:t>3. Agenda Intégration Suisse (AIS)</a:t>
          </a:r>
        </a:p>
      </dsp:txBody>
      <dsp:txXfrm>
        <a:off x="40209" y="3208800"/>
        <a:ext cx="6760342" cy="743262"/>
      </dsp:txXfrm>
    </dsp:sp>
    <dsp:sp modelId="{EE8BB137-4542-4518-B539-501AC34B5249}">
      <dsp:nvSpPr>
        <dsp:cNvPr id="0" name=""/>
        <dsp:cNvSpPr/>
      </dsp:nvSpPr>
      <dsp:spPr>
        <a:xfrm>
          <a:off x="0" y="3954425"/>
          <a:ext cx="6840760" cy="86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954425"/>
        <a:ext cx="6840760" cy="865260"/>
      </dsp:txXfrm>
    </dsp:sp>
    <dsp:sp modelId="{0578FBD0-7E41-478D-A99F-0D59C5870427}">
      <dsp:nvSpPr>
        <dsp:cNvPr id="0" name=""/>
        <dsp:cNvSpPr/>
      </dsp:nvSpPr>
      <dsp:spPr>
        <a:xfrm>
          <a:off x="0" y="4486464"/>
          <a:ext cx="6840760" cy="823680"/>
        </a:xfrm>
        <a:prstGeom prst="roundRect">
          <a:avLst/>
        </a:prstGeom>
        <a:solidFill>
          <a:prstClr val="white">
            <a:lumMod val="75000"/>
          </a:prst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947F"/>
            </a:buClr>
            <a:buFont typeface="Wingdings" panose="05000000000000000000" pitchFamily="2" charset="2"/>
            <a:buNone/>
          </a:pPr>
          <a:r>
            <a:rPr lang="fr-CH" sz="16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Programme S </a:t>
          </a:r>
        </a:p>
      </dsp:txBody>
      <dsp:txXfrm>
        <a:off x="40209" y="4526673"/>
        <a:ext cx="6760342" cy="7432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CB5DC-3681-46A3-9117-6E9BCE9C474A}">
      <dsp:nvSpPr>
        <dsp:cNvPr id="0" name=""/>
        <dsp:cNvSpPr/>
      </dsp:nvSpPr>
      <dsp:spPr>
        <a:xfrm>
          <a:off x="0" y="1872210"/>
          <a:ext cx="6840760" cy="1216800"/>
        </a:xfrm>
        <a:prstGeom prst="roundRect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b="1" kern="1200" dirty="0">
              <a:latin typeface="Arial" panose="020B0604020202020204" pitchFamily="34" charset="0"/>
              <a:cs typeface="Arial" panose="020B0604020202020204" pitchFamily="34" charset="0"/>
            </a:rPr>
            <a:t>1. Introduction</a:t>
          </a:r>
        </a:p>
      </dsp:txBody>
      <dsp:txXfrm>
        <a:off x="59399" y="1931609"/>
        <a:ext cx="6721962" cy="1098002"/>
      </dsp:txXfrm>
    </dsp:sp>
    <dsp:sp modelId="{0A88614A-DBB2-4CE2-81B6-C645DA4AD97E}">
      <dsp:nvSpPr>
        <dsp:cNvPr id="0" name=""/>
        <dsp:cNvSpPr/>
      </dsp:nvSpPr>
      <dsp:spPr>
        <a:xfrm>
          <a:off x="0" y="2160241"/>
          <a:ext cx="684076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17780" rIns="99568" bIns="1778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endParaRPr lang="fr-CH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60241"/>
        <a:ext cx="6840760" cy="1076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CB5DC-3681-46A3-9117-6E9BCE9C474A}">
      <dsp:nvSpPr>
        <dsp:cNvPr id="0" name=""/>
        <dsp:cNvSpPr/>
      </dsp:nvSpPr>
      <dsp:spPr>
        <a:xfrm>
          <a:off x="0" y="16136"/>
          <a:ext cx="6840760" cy="551392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rgbClr val="0092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b="1" kern="1200" dirty="0">
              <a:solidFill>
                <a:srgbClr val="00927F"/>
              </a:solidFill>
              <a:latin typeface="Arial" panose="020B0604020202020204" pitchFamily="34" charset="0"/>
              <a:cs typeface="Arial" panose="020B0604020202020204" pitchFamily="34" charset="0"/>
            </a:rPr>
            <a:t>Cadre légal : droits des étrangers et droits en matière d’asile</a:t>
          </a:r>
        </a:p>
      </dsp:txBody>
      <dsp:txXfrm>
        <a:off x="26917" y="43053"/>
        <a:ext cx="6786926" cy="497558"/>
      </dsp:txXfrm>
    </dsp:sp>
    <dsp:sp modelId="{0A88614A-DBB2-4CE2-81B6-C645DA4AD97E}">
      <dsp:nvSpPr>
        <dsp:cNvPr id="0" name=""/>
        <dsp:cNvSpPr/>
      </dsp:nvSpPr>
      <dsp:spPr>
        <a:xfrm>
          <a:off x="0" y="567919"/>
          <a:ext cx="6840760" cy="1952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17780" rIns="99568" bIns="1778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CH" sz="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§"/>
          </a:pPr>
          <a:r>
            <a:rPr lang="fr-CH" sz="1400" kern="1200" dirty="0">
              <a:latin typeface="Arial" panose="020B0604020202020204" pitchFamily="34" charset="0"/>
              <a:cs typeface="Arial" panose="020B0604020202020204" pitchFamily="34" charset="0"/>
            </a:rPr>
            <a:t> Loi fédérale sur les étrangers et l’intégration du 16 décembre 2005  (LEI)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§"/>
          </a:pPr>
          <a:r>
            <a:rPr lang="fr-CH" sz="1400" kern="1200" dirty="0">
              <a:latin typeface="Arial" panose="020B0604020202020204" pitchFamily="34" charset="0"/>
              <a:cs typeface="Arial" panose="020B0604020202020204" pitchFamily="34" charset="0"/>
            </a:rPr>
            <a:t> Loi sur l’asile du 26 juin 1998 (</a:t>
          </a:r>
          <a:r>
            <a:rPr lang="fr-CH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LAsi</a:t>
          </a:r>
          <a:r>
            <a:rPr lang="fr-CH" sz="140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§"/>
          </a:pPr>
          <a:r>
            <a:rPr lang="fr-CH" sz="1400" kern="1200" dirty="0">
              <a:latin typeface="Arial" panose="020B0604020202020204" pitchFamily="34" charset="0"/>
              <a:cs typeface="Arial" panose="020B0604020202020204" pitchFamily="34" charset="0"/>
            </a:rPr>
            <a:t> Loi sur l’intégration des étrangers et la prévention du racisme (LIEPR)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Ø"/>
          </a:pPr>
          <a:endParaRPr lang="fr-CH" sz="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67919"/>
        <a:ext cx="6840760" cy="1952171"/>
      </dsp:txXfrm>
    </dsp:sp>
    <dsp:sp modelId="{9ACE681C-752D-4CF3-84D7-8B3C5815BDAB}">
      <dsp:nvSpPr>
        <dsp:cNvPr id="0" name=""/>
        <dsp:cNvSpPr/>
      </dsp:nvSpPr>
      <dsp:spPr>
        <a:xfrm>
          <a:off x="0" y="2520091"/>
          <a:ext cx="6840760" cy="567838"/>
        </a:xfrm>
        <a:prstGeom prst="roundRect">
          <a:avLst/>
        </a:prstGeom>
        <a:noFill/>
        <a:ln w="15875" cap="flat" cmpd="sng" algn="ctr">
          <a:solidFill>
            <a:srgbClr val="0092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b="1" kern="1200" dirty="0">
              <a:solidFill>
                <a:srgbClr val="00927F"/>
              </a:solidFill>
              <a:latin typeface="Arial" panose="020B0604020202020204" pitchFamily="34" charset="0"/>
              <a:cs typeface="Arial" panose="020B0604020202020204" pitchFamily="34" charset="0"/>
            </a:rPr>
            <a:t>Compétences</a:t>
          </a:r>
        </a:p>
      </dsp:txBody>
      <dsp:txXfrm>
        <a:off x="27720" y="2547811"/>
        <a:ext cx="6785320" cy="512398"/>
      </dsp:txXfrm>
    </dsp:sp>
    <dsp:sp modelId="{67781EA2-D004-447A-9ABF-92F234514A47}">
      <dsp:nvSpPr>
        <dsp:cNvPr id="0" name=""/>
        <dsp:cNvSpPr/>
      </dsp:nvSpPr>
      <dsp:spPr>
        <a:xfrm>
          <a:off x="0" y="3087929"/>
          <a:ext cx="6840760" cy="2368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§"/>
          </a:pPr>
          <a:r>
            <a:rPr lang="fr-CH" sz="1400" kern="1200" dirty="0">
              <a:latin typeface="Arial" panose="020B0604020202020204" pitchFamily="34" charset="0"/>
              <a:cs typeface="Arial" panose="020B0604020202020204" pitchFamily="34" charset="0"/>
            </a:rPr>
            <a:t>Intégration des étrangers : les niveaux fédéral, cantonal et communal sont impliqués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§"/>
          </a:pPr>
          <a:r>
            <a:rPr lang="fr-CH" sz="1400" kern="1200" dirty="0">
              <a:latin typeface="Arial" panose="020B0604020202020204" pitchFamily="34" charset="0"/>
              <a:cs typeface="Arial" panose="020B0604020202020204" pitchFamily="34" charset="0"/>
            </a:rPr>
            <a:t>Asile : politique et financements fédéraux et compétence aux cantons pour</a:t>
          </a:r>
          <a:r>
            <a: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l’assistance, l’hébergement, l’intégration mais également les renvois</a:t>
          </a:r>
          <a:r>
            <a:rPr lang="fr-CH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§"/>
          </a:pPr>
          <a:r>
            <a:rPr lang="fr-CH" sz="1400" kern="1200" dirty="0">
              <a:latin typeface="Arial" panose="020B0604020202020204" pitchFamily="34" charset="0"/>
              <a:cs typeface="Arial" panose="020B0604020202020204" pitchFamily="34" charset="0"/>
            </a:rPr>
            <a:t>Programme S : politique et financements fédéraux et compétence aux cantons pour</a:t>
          </a:r>
          <a:r>
            <a: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l’assistance, l’hébergement, l’intégration </a:t>
          </a:r>
          <a:endParaRPr lang="fr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Char char="§"/>
          </a:pPr>
          <a:endParaRPr lang="fr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None/>
          </a:pPr>
          <a:endParaRPr lang="fr-CH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87929"/>
        <a:ext cx="6840760" cy="23681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CB5DC-3681-46A3-9117-6E9BCE9C474A}">
      <dsp:nvSpPr>
        <dsp:cNvPr id="0" name=""/>
        <dsp:cNvSpPr/>
      </dsp:nvSpPr>
      <dsp:spPr>
        <a:xfrm>
          <a:off x="0" y="1872210"/>
          <a:ext cx="6840760" cy="1216800"/>
        </a:xfrm>
        <a:prstGeom prst="roundRect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b="1" kern="1200" dirty="0">
              <a:latin typeface="Arial" panose="020B0604020202020204" pitchFamily="34" charset="0"/>
              <a:cs typeface="Arial" panose="020B0604020202020204" pitchFamily="34" charset="0"/>
            </a:rPr>
            <a:t>2. Programme d’intégration cantonal (PIC)</a:t>
          </a:r>
        </a:p>
      </dsp:txBody>
      <dsp:txXfrm>
        <a:off x="59399" y="1931609"/>
        <a:ext cx="6721962" cy="1098002"/>
      </dsp:txXfrm>
    </dsp:sp>
    <dsp:sp modelId="{0A88614A-DBB2-4CE2-81B6-C645DA4AD97E}">
      <dsp:nvSpPr>
        <dsp:cNvPr id="0" name=""/>
        <dsp:cNvSpPr/>
      </dsp:nvSpPr>
      <dsp:spPr>
        <a:xfrm>
          <a:off x="0" y="2160241"/>
          <a:ext cx="684076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endParaRPr lang="fr-CH" sz="5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60241"/>
        <a:ext cx="6840760" cy="1076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CB5DC-3681-46A3-9117-6E9BCE9C474A}">
      <dsp:nvSpPr>
        <dsp:cNvPr id="0" name=""/>
        <dsp:cNvSpPr/>
      </dsp:nvSpPr>
      <dsp:spPr>
        <a:xfrm>
          <a:off x="0" y="1872210"/>
          <a:ext cx="6840760" cy="1216800"/>
        </a:xfrm>
        <a:prstGeom prst="roundRect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b="1" kern="1200" dirty="0">
              <a:latin typeface="Arial" panose="020B0604020202020204" pitchFamily="34" charset="0"/>
              <a:cs typeface="Arial" panose="020B0604020202020204" pitchFamily="34" charset="0"/>
            </a:rPr>
            <a:t>3. Agenda Intégration Suisse (AIS)</a:t>
          </a:r>
        </a:p>
      </dsp:txBody>
      <dsp:txXfrm>
        <a:off x="59399" y="1931609"/>
        <a:ext cx="6721962" cy="1098002"/>
      </dsp:txXfrm>
    </dsp:sp>
    <dsp:sp modelId="{0A88614A-DBB2-4CE2-81B6-C645DA4AD97E}">
      <dsp:nvSpPr>
        <dsp:cNvPr id="0" name=""/>
        <dsp:cNvSpPr/>
      </dsp:nvSpPr>
      <dsp:spPr>
        <a:xfrm>
          <a:off x="0" y="2160241"/>
          <a:ext cx="684076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17780" rIns="99568" bIns="1778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endParaRPr lang="fr-CH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60241"/>
        <a:ext cx="6840760" cy="1076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CB5DC-3681-46A3-9117-6E9BCE9C474A}">
      <dsp:nvSpPr>
        <dsp:cNvPr id="0" name=""/>
        <dsp:cNvSpPr/>
      </dsp:nvSpPr>
      <dsp:spPr>
        <a:xfrm>
          <a:off x="0" y="1872210"/>
          <a:ext cx="6840760" cy="121680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b="1" kern="1200" dirty="0">
              <a:latin typeface="Arial" panose="020B0604020202020204" pitchFamily="34" charset="0"/>
              <a:cs typeface="Arial" panose="020B0604020202020204" pitchFamily="34" charset="0"/>
            </a:rPr>
            <a:t>4. Programme S</a:t>
          </a:r>
        </a:p>
      </dsp:txBody>
      <dsp:txXfrm>
        <a:off x="59399" y="1931609"/>
        <a:ext cx="6721962" cy="1098002"/>
      </dsp:txXfrm>
    </dsp:sp>
    <dsp:sp modelId="{0A88614A-DBB2-4CE2-81B6-C645DA4AD97E}">
      <dsp:nvSpPr>
        <dsp:cNvPr id="0" name=""/>
        <dsp:cNvSpPr/>
      </dsp:nvSpPr>
      <dsp:spPr>
        <a:xfrm>
          <a:off x="0" y="2160241"/>
          <a:ext cx="684076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17780" rIns="99568" bIns="1778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endParaRPr lang="fr-CH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00947F"/>
            </a:buClr>
            <a:buFont typeface="Wingdings" panose="05000000000000000000" pitchFamily="2" charset="2"/>
            <a:buNone/>
          </a:pPr>
          <a:endParaRPr lang="fr-CH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60241"/>
        <a:ext cx="6840760" cy="1076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88A1D-C67E-4404-B3B7-05ED73CE1369}">
      <dsp:nvSpPr>
        <dsp:cNvPr id="0" name=""/>
        <dsp:cNvSpPr/>
      </dsp:nvSpPr>
      <dsp:spPr>
        <a:xfrm>
          <a:off x="237190" y="1216"/>
          <a:ext cx="3100010" cy="1860006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>
              <a:latin typeface="Arial" panose="020B0604020202020204" pitchFamily="34" charset="0"/>
              <a:cs typeface="Arial" panose="020B0604020202020204" pitchFamily="34" charset="0"/>
            </a:rPr>
            <a:t>Ne relève pas légalement de l’Agenda Intégration Suisse</a:t>
          </a:r>
        </a:p>
      </dsp:txBody>
      <dsp:txXfrm>
        <a:off x="237190" y="1216"/>
        <a:ext cx="3100010" cy="1860006"/>
      </dsp:txXfrm>
    </dsp:sp>
    <dsp:sp modelId="{533CE0B0-B94D-4BDC-AB6E-29529B88D620}">
      <dsp:nvSpPr>
        <dsp:cNvPr id="0" name=""/>
        <dsp:cNvSpPr/>
      </dsp:nvSpPr>
      <dsp:spPr>
        <a:xfrm>
          <a:off x="3647202" y="1216"/>
          <a:ext cx="3100010" cy="1860006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>
              <a:latin typeface="Arial" panose="020B0604020202020204" pitchFamily="34" charset="0"/>
              <a:cs typeface="Arial" panose="020B0604020202020204" pitchFamily="34" charset="0"/>
            </a:rPr>
            <a:t>Financements fédéraux à l’intégration limités</a:t>
          </a:r>
        </a:p>
      </dsp:txBody>
      <dsp:txXfrm>
        <a:off x="3647202" y="1216"/>
        <a:ext cx="3100010" cy="1860006"/>
      </dsp:txXfrm>
    </dsp:sp>
    <dsp:sp modelId="{76D71EE9-8CB7-47D3-A991-4F7E4E062CFA}">
      <dsp:nvSpPr>
        <dsp:cNvPr id="0" name=""/>
        <dsp:cNvSpPr/>
      </dsp:nvSpPr>
      <dsp:spPr>
        <a:xfrm>
          <a:off x="237190" y="2171224"/>
          <a:ext cx="3100010" cy="1860006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>
              <a:latin typeface="Arial" panose="020B0604020202020204" pitchFamily="34" charset="0"/>
              <a:cs typeface="Arial" panose="020B0604020202020204" pitchFamily="34" charset="0"/>
            </a:rPr>
            <a:t>Statut temporaire: incertitude et difficultés à se projeter</a:t>
          </a:r>
        </a:p>
      </dsp:txBody>
      <dsp:txXfrm>
        <a:off x="237190" y="2171224"/>
        <a:ext cx="3100010" cy="1860006"/>
      </dsp:txXfrm>
    </dsp:sp>
    <dsp:sp modelId="{BAF32DEE-068B-4DE7-9CB1-FDC84B5B99BC}">
      <dsp:nvSpPr>
        <dsp:cNvPr id="0" name=""/>
        <dsp:cNvSpPr/>
      </dsp:nvSpPr>
      <dsp:spPr>
        <a:xfrm>
          <a:off x="3647202" y="2171224"/>
          <a:ext cx="3100010" cy="1860006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>
              <a:latin typeface="Arial" panose="020B0604020202020204" pitchFamily="34" charset="0"/>
              <a:cs typeface="Arial" panose="020B0604020202020204" pitchFamily="34" charset="0"/>
            </a:rPr>
            <a:t>Secteur privé plus enclin à engager des titulaires de permis S que des titulaires de permis F ou F/B réfugiés ?</a:t>
          </a:r>
        </a:p>
        <a:p>
          <a:pPr marL="0" lvl="0" indent="0" algn="ctr" defTabSz="711200">
            <a:spcBef>
              <a:spcPct val="0"/>
            </a:spcBef>
            <a:spcAft>
              <a:spcPct val="35000"/>
            </a:spcAft>
            <a:buNone/>
          </a:pPr>
          <a:endParaRPr lang="fr-CH" sz="1800" kern="1200" dirty="0"/>
        </a:p>
      </dsp:txBody>
      <dsp:txXfrm>
        <a:off x="3647202" y="2171224"/>
        <a:ext cx="3100010" cy="1860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9413" cy="493714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4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85B67654-B2E0-4838-8555-18F854B9C336}" type="datetimeFigureOut">
              <a:rPr lang="fr-CH" smtClean="0"/>
              <a:t>06.06.2024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371014"/>
            <a:ext cx="2919413" cy="49371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6A22EAA9-422C-40AF-B4A9-7C6E10A3B47C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72378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831" cy="49331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1" cy="49331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8169166D-BF8F-4C00-A099-60B1D0CE2D6B}" type="datetimeFigureOut">
              <a:rPr lang="fr-CH" smtClean="0"/>
              <a:t>06.06.2024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3236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fr-CH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2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1" cy="49331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331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1AB223CF-A3B7-46EC-90BA-32B19DD3C9C2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7384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223CF-A3B7-46EC-90BA-32B19DD3C9C2}" type="slidenum">
              <a:rPr lang="fr-CH" smtClean="0"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25196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>
            <a:extLst>
              <a:ext uri="{FF2B5EF4-FFF2-40B4-BE49-F238E27FC236}">
                <a16:creationId xmlns:a16="http://schemas.microsoft.com/office/drawing/2014/main" id="{724680C1-4D31-40F7-853B-298D56D296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>
            <a:extLst>
              <a:ext uri="{FF2B5EF4-FFF2-40B4-BE49-F238E27FC236}">
                <a16:creationId xmlns:a16="http://schemas.microsoft.com/office/drawing/2014/main" id="{D4BF5A38-CC79-49BC-AF61-714C362DF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0" name="Espace réservé du numéro de diapositive 3">
            <a:extLst>
              <a:ext uri="{FF2B5EF4-FFF2-40B4-BE49-F238E27FC236}">
                <a16:creationId xmlns:a16="http://schemas.microsoft.com/office/drawing/2014/main" id="{8CE63F5D-9C72-4120-98CA-9DD4C8056CEB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06375" indent="-204788" eaLnBrk="0" hangingPunct="0">
              <a:spcBef>
                <a:spcPct val="30000"/>
              </a:spcBef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6375" algn="l"/>
                <a:tab pos="654050" algn="l"/>
                <a:tab pos="1103313" algn="l"/>
                <a:tab pos="1552575" algn="l"/>
                <a:tab pos="2001838" algn="l"/>
                <a:tab pos="2451100" algn="l"/>
                <a:tab pos="2900363" algn="l"/>
                <a:tab pos="3349625" algn="l"/>
                <a:tab pos="3798888" algn="l"/>
                <a:tab pos="4248150" algn="l"/>
                <a:tab pos="4697413" algn="l"/>
                <a:tab pos="5146675" algn="l"/>
                <a:tab pos="5595938" algn="l"/>
                <a:tab pos="6045200" algn="l"/>
                <a:tab pos="6494463" algn="l"/>
                <a:tab pos="6943725" algn="l"/>
                <a:tab pos="7392988" algn="l"/>
                <a:tab pos="7842250" algn="l"/>
                <a:tab pos="8291513" algn="l"/>
                <a:tab pos="8740775" algn="l"/>
                <a:tab pos="9190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56628E-3542-4A00-8D52-0A060406E1FA}" type="slidenum">
              <a:rPr lang="fr-CH" altLang="fr-FR"/>
              <a:pPr eaLnBrk="1" hangingPunct="1">
                <a:spcBef>
                  <a:spcPct val="0"/>
                </a:spcBef>
              </a:pPr>
              <a:t>10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411078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>
            <a:extLst>
              <a:ext uri="{FF2B5EF4-FFF2-40B4-BE49-F238E27FC236}">
                <a16:creationId xmlns:a16="http://schemas.microsoft.com/office/drawing/2014/main" id="{576527B4-4EF8-41AE-8267-A8FF7D80F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commentaires 2">
            <a:extLst>
              <a:ext uri="{FF2B5EF4-FFF2-40B4-BE49-F238E27FC236}">
                <a16:creationId xmlns:a16="http://schemas.microsoft.com/office/drawing/2014/main" id="{3F60F88A-D853-4FCB-92FC-EA28BB900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Espace réservé du numéro de diapositive 3">
            <a:extLst>
              <a:ext uri="{FF2B5EF4-FFF2-40B4-BE49-F238E27FC236}">
                <a16:creationId xmlns:a16="http://schemas.microsoft.com/office/drawing/2014/main" id="{63C07FDC-3657-4E4E-9975-ACE65BD8DE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AEA96-B5A3-49C5-9B12-33E3BD4A2BAD}" type="slidenum">
              <a:rPr kumimoji="0" lang="fr-CH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CH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90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>
            <a:extLst>
              <a:ext uri="{FF2B5EF4-FFF2-40B4-BE49-F238E27FC236}">
                <a16:creationId xmlns:a16="http://schemas.microsoft.com/office/drawing/2014/main" id="{576527B4-4EF8-41AE-8267-A8FF7D80F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commentaires 2">
            <a:extLst>
              <a:ext uri="{FF2B5EF4-FFF2-40B4-BE49-F238E27FC236}">
                <a16:creationId xmlns:a16="http://schemas.microsoft.com/office/drawing/2014/main" id="{3F60F88A-D853-4FCB-92FC-EA28BB900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Espace réservé du numéro de diapositive 3">
            <a:extLst>
              <a:ext uri="{FF2B5EF4-FFF2-40B4-BE49-F238E27FC236}">
                <a16:creationId xmlns:a16="http://schemas.microsoft.com/office/drawing/2014/main" id="{63C07FDC-3657-4E4E-9975-ACE65BD8DE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AEA96-B5A3-49C5-9B12-33E3BD4A2BAD}" type="slidenum">
              <a:rPr kumimoji="0" lang="fr-CH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CH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6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>
            <a:extLst>
              <a:ext uri="{FF2B5EF4-FFF2-40B4-BE49-F238E27FC236}">
                <a16:creationId xmlns:a16="http://schemas.microsoft.com/office/drawing/2014/main" id="{9F9B6018-C7B6-44F8-888C-5D34CEC76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>
            <a:extLst>
              <a:ext uri="{FF2B5EF4-FFF2-40B4-BE49-F238E27FC236}">
                <a16:creationId xmlns:a16="http://schemas.microsoft.com/office/drawing/2014/main" id="{A85B9FF6-7FDF-42AC-A540-12381B8D2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F9B9C9-B37B-4E44-9E54-10DCD225FE4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E8737-BCB6-4CD7-B7F0-32EFA3580C73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87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>
            <a:extLst>
              <a:ext uri="{FF2B5EF4-FFF2-40B4-BE49-F238E27FC236}">
                <a16:creationId xmlns:a16="http://schemas.microsoft.com/office/drawing/2014/main" id="{6F31D297-7F47-4B36-B316-AFBDED978D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Espace réservé des commentaires 2">
            <a:extLst>
              <a:ext uri="{FF2B5EF4-FFF2-40B4-BE49-F238E27FC236}">
                <a16:creationId xmlns:a16="http://schemas.microsoft.com/office/drawing/2014/main" id="{F15D8A2E-889C-4C79-A32F-65F088DCC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8" name="Espace réservé du numéro de diapositive 3">
            <a:extLst>
              <a:ext uri="{FF2B5EF4-FFF2-40B4-BE49-F238E27FC236}">
                <a16:creationId xmlns:a16="http://schemas.microsoft.com/office/drawing/2014/main" id="{26D515EE-8A7C-45DF-9166-01AEAE415C1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C681B-C30C-450C-9E43-BE168E4612B8}" type="slidenum">
              <a:rPr kumimoji="0" lang="fr-CH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CH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>
            <a:extLst>
              <a:ext uri="{FF2B5EF4-FFF2-40B4-BE49-F238E27FC236}">
                <a16:creationId xmlns:a16="http://schemas.microsoft.com/office/drawing/2014/main" id="{6F31D297-7F47-4B36-B316-AFBDED978D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Espace réservé des commentaires 2">
            <a:extLst>
              <a:ext uri="{FF2B5EF4-FFF2-40B4-BE49-F238E27FC236}">
                <a16:creationId xmlns:a16="http://schemas.microsoft.com/office/drawing/2014/main" id="{F15D8A2E-889C-4C79-A32F-65F088DCC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8" name="Espace réservé du numéro de diapositive 3">
            <a:extLst>
              <a:ext uri="{FF2B5EF4-FFF2-40B4-BE49-F238E27FC236}">
                <a16:creationId xmlns:a16="http://schemas.microsoft.com/office/drawing/2014/main" id="{26D515EE-8A7C-45DF-9166-01AEAE415C1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C681B-C30C-450C-9E43-BE168E4612B8}" type="slidenum">
              <a:rPr kumimoji="0" lang="fr-CH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CH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94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>
            <a:extLst>
              <a:ext uri="{FF2B5EF4-FFF2-40B4-BE49-F238E27FC236}">
                <a16:creationId xmlns:a16="http://schemas.microsoft.com/office/drawing/2014/main" id="{E1D2F435-22C8-463F-81FB-71DF1BE200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Espace réservé des commentaires 2">
            <a:extLst>
              <a:ext uri="{FF2B5EF4-FFF2-40B4-BE49-F238E27FC236}">
                <a16:creationId xmlns:a16="http://schemas.microsoft.com/office/drawing/2014/main" id="{44479E85-E01B-43BB-A180-08C90FF3F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0" name="Espace réservé du numéro de diapositive 3">
            <a:extLst>
              <a:ext uri="{FF2B5EF4-FFF2-40B4-BE49-F238E27FC236}">
                <a16:creationId xmlns:a16="http://schemas.microsoft.com/office/drawing/2014/main" id="{DF51376F-CABA-464B-8A0B-ACA79F9F69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defTabSz="914400">
              <a:buSzTx/>
              <a:tabLst/>
            </a:pPr>
            <a:fld id="{AC890D31-7BD4-4820-B4F4-75C836C29AD5}" type="slidenum">
              <a:rPr lang="fr-CH" altLang="fr-FR" smtClean="0">
                <a:solidFill>
                  <a:srgbClr val="000000"/>
                </a:solidFill>
                <a:latin typeface="Calibri" panose="020F0502020204030204" pitchFamily="34" charset="0"/>
              </a:rPr>
              <a:pPr marL="0" indent="0" defTabSz="914400">
                <a:buSzTx/>
                <a:tabLst/>
              </a:pPr>
              <a:t>17</a:t>
            </a:fld>
            <a:endParaRPr lang="fr-CH" altLang="fr-F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223CF-A3B7-46EC-90BA-32B19DD3C9C2}" type="slidenum">
              <a:rPr lang="fr-CH" smtClean="0"/>
              <a:t>18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63842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>
            <a:extLst>
              <a:ext uri="{FF2B5EF4-FFF2-40B4-BE49-F238E27FC236}">
                <a16:creationId xmlns:a16="http://schemas.microsoft.com/office/drawing/2014/main" id="{9F9B6018-C7B6-44F8-888C-5D34CEC76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>
            <a:extLst>
              <a:ext uri="{FF2B5EF4-FFF2-40B4-BE49-F238E27FC236}">
                <a16:creationId xmlns:a16="http://schemas.microsoft.com/office/drawing/2014/main" id="{A85B9FF6-7FDF-42AC-A540-12381B8D2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F9B9C9-B37B-4E44-9E54-10DCD225FE4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E8737-BCB6-4CD7-B7F0-32EFA3580C73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63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>
            <a:extLst>
              <a:ext uri="{FF2B5EF4-FFF2-40B4-BE49-F238E27FC236}">
                <a16:creationId xmlns:a16="http://schemas.microsoft.com/office/drawing/2014/main" id="{576527B4-4EF8-41AE-8267-A8FF7D80F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commentaires 2">
            <a:extLst>
              <a:ext uri="{FF2B5EF4-FFF2-40B4-BE49-F238E27FC236}">
                <a16:creationId xmlns:a16="http://schemas.microsoft.com/office/drawing/2014/main" id="{3F60F88A-D853-4FCB-92FC-EA28BB900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Espace réservé du numéro de diapositive 3">
            <a:extLst>
              <a:ext uri="{FF2B5EF4-FFF2-40B4-BE49-F238E27FC236}">
                <a16:creationId xmlns:a16="http://schemas.microsoft.com/office/drawing/2014/main" id="{63C07FDC-3657-4E4E-9975-ACE65BD8DE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AEA96-B5A3-49C5-9B12-33E3BD4A2BAD}" type="slidenum">
              <a:rPr kumimoji="0" lang="fr-CH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CH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6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>
            <a:extLst>
              <a:ext uri="{FF2B5EF4-FFF2-40B4-BE49-F238E27FC236}">
                <a16:creationId xmlns:a16="http://schemas.microsoft.com/office/drawing/2014/main" id="{9F9B6018-C7B6-44F8-888C-5D34CEC76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>
            <a:extLst>
              <a:ext uri="{FF2B5EF4-FFF2-40B4-BE49-F238E27FC236}">
                <a16:creationId xmlns:a16="http://schemas.microsoft.com/office/drawing/2014/main" id="{A85B9FF6-7FDF-42AC-A540-12381B8D2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F9B9C9-B37B-4E44-9E54-10DCD225FE4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E8737-BCB6-4CD7-B7F0-32EFA3580C73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>
            <a:extLst>
              <a:ext uri="{FF2B5EF4-FFF2-40B4-BE49-F238E27FC236}">
                <a16:creationId xmlns:a16="http://schemas.microsoft.com/office/drawing/2014/main" id="{9F9B6018-C7B6-44F8-888C-5D34CEC76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>
            <a:extLst>
              <a:ext uri="{FF2B5EF4-FFF2-40B4-BE49-F238E27FC236}">
                <a16:creationId xmlns:a16="http://schemas.microsoft.com/office/drawing/2014/main" id="{A85B9FF6-7FDF-42AC-A540-12381B8D2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F9B9C9-B37B-4E44-9E54-10DCD225FE4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E8737-BCB6-4CD7-B7F0-32EFA3580C73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34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>
            <a:extLst>
              <a:ext uri="{FF2B5EF4-FFF2-40B4-BE49-F238E27FC236}">
                <a16:creationId xmlns:a16="http://schemas.microsoft.com/office/drawing/2014/main" id="{9F9B6018-C7B6-44F8-888C-5D34CEC76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>
            <a:extLst>
              <a:ext uri="{FF2B5EF4-FFF2-40B4-BE49-F238E27FC236}">
                <a16:creationId xmlns:a16="http://schemas.microsoft.com/office/drawing/2014/main" id="{A85B9FF6-7FDF-42AC-A540-12381B8D2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F9B9C9-B37B-4E44-9E54-10DCD225FE4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E8737-BCB6-4CD7-B7F0-32EFA3580C73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07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>
            <a:extLst>
              <a:ext uri="{FF2B5EF4-FFF2-40B4-BE49-F238E27FC236}">
                <a16:creationId xmlns:a16="http://schemas.microsoft.com/office/drawing/2014/main" id="{9F9B6018-C7B6-44F8-888C-5D34CEC76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>
            <a:extLst>
              <a:ext uri="{FF2B5EF4-FFF2-40B4-BE49-F238E27FC236}">
                <a16:creationId xmlns:a16="http://schemas.microsoft.com/office/drawing/2014/main" id="{A85B9FF6-7FDF-42AC-A540-12381B8D2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F9B9C9-B37B-4E44-9E54-10DCD225FE4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E8737-BCB6-4CD7-B7F0-32EFA3580C73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29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>
            <a:extLst>
              <a:ext uri="{FF2B5EF4-FFF2-40B4-BE49-F238E27FC236}">
                <a16:creationId xmlns:a16="http://schemas.microsoft.com/office/drawing/2014/main" id="{9F9B6018-C7B6-44F8-888C-5D34CEC76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>
            <a:extLst>
              <a:ext uri="{FF2B5EF4-FFF2-40B4-BE49-F238E27FC236}">
                <a16:creationId xmlns:a16="http://schemas.microsoft.com/office/drawing/2014/main" id="{A85B9FF6-7FDF-42AC-A540-12381B8D2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CH" altLang="fr-FR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F9B9C9-B37B-4E44-9E54-10DCD225FE4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E8737-BCB6-4CD7-B7F0-32EFA3580C73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698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>
            <a:extLst>
              <a:ext uri="{FF2B5EF4-FFF2-40B4-BE49-F238E27FC236}">
                <a16:creationId xmlns:a16="http://schemas.microsoft.com/office/drawing/2014/main" id="{9F9B6018-C7B6-44F8-888C-5D34CEC76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>
            <a:extLst>
              <a:ext uri="{FF2B5EF4-FFF2-40B4-BE49-F238E27FC236}">
                <a16:creationId xmlns:a16="http://schemas.microsoft.com/office/drawing/2014/main" id="{A85B9FF6-7FDF-42AC-A540-12381B8D2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F9B9C9-B37B-4E44-9E54-10DCD225FE4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E8737-BCB6-4CD7-B7F0-32EFA3580C73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27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>
            <a:extLst>
              <a:ext uri="{FF2B5EF4-FFF2-40B4-BE49-F238E27FC236}">
                <a16:creationId xmlns:a16="http://schemas.microsoft.com/office/drawing/2014/main" id="{576527B4-4EF8-41AE-8267-A8FF7D80F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Espace réservé des commentaires 2">
            <a:extLst>
              <a:ext uri="{FF2B5EF4-FFF2-40B4-BE49-F238E27FC236}">
                <a16:creationId xmlns:a16="http://schemas.microsoft.com/office/drawing/2014/main" id="{3F60F88A-D853-4FCB-92FC-EA28BB900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Espace réservé du numéro de diapositive 3">
            <a:extLst>
              <a:ext uri="{FF2B5EF4-FFF2-40B4-BE49-F238E27FC236}">
                <a16:creationId xmlns:a16="http://schemas.microsoft.com/office/drawing/2014/main" id="{63C07FDC-3657-4E4E-9975-ACE65BD8DE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AEA96-B5A3-49C5-9B12-33E3BD4A2BAD}" type="slidenum">
              <a:rPr kumimoji="0" lang="fr-CH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CH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>
            <a:extLst>
              <a:ext uri="{FF2B5EF4-FFF2-40B4-BE49-F238E27FC236}">
                <a16:creationId xmlns:a16="http://schemas.microsoft.com/office/drawing/2014/main" id="{D33908D5-2778-4CA5-A4AD-30E7400937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Espace réservé des commentaires 2">
            <a:extLst>
              <a:ext uri="{FF2B5EF4-FFF2-40B4-BE49-F238E27FC236}">
                <a16:creationId xmlns:a16="http://schemas.microsoft.com/office/drawing/2014/main" id="{C77260DB-682E-428F-84B7-9681FE12C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51DCDA-8A86-4619-A0CA-4DB11BB946FB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360F0-30E8-4DB2-94B4-6967ED400333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>
            <a:extLst>
              <a:ext uri="{FF2B5EF4-FFF2-40B4-BE49-F238E27FC236}">
                <a16:creationId xmlns:a16="http://schemas.microsoft.com/office/drawing/2014/main" id="{9F9B6018-C7B6-44F8-888C-5D34CEC76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>
            <a:extLst>
              <a:ext uri="{FF2B5EF4-FFF2-40B4-BE49-F238E27FC236}">
                <a16:creationId xmlns:a16="http://schemas.microsoft.com/office/drawing/2014/main" id="{A85B9FF6-7FDF-42AC-A540-12381B8D2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F9B9C9-B37B-4E44-9E54-10DCD225FE4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E8737-BCB6-4CD7-B7F0-32EFA3580C73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26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>
            <a:extLst>
              <a:ext uri="{FF2B5EF4-FFF2-40B4-BE49-F238E27FC236}">
                <a16:creationId xmlns:a16="http://schemas.microsoft.com/office/drawing/2014/main" id="{9F9B6018-C7B6-44F8-888C-5D34CEC76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>
            <a:extLst>
              <a:ext uri="{FF2B5EF4-FFF2-40B4-BE49-F238E27FC236}">
                <a16:creationId xmlns:a16="http://schemas.microsoft.com/office/drawing/2014/main" id="{A85B9FF6-7FDF-42AC-A540-12381B8D2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F9B9C9-B37B-4E44-9E54-10DCD225FE4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E8737-BCB6-4CD7-B7F0-32EFA3580C73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940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>
            <a:extLst>
              <a:ext uri="{FF2B5EF4-FFF2-40B4-BE49-F238E27FC236}">
                <a16:creationId xmlns:a16="http://schemas.microsoft.com/office/drawing/2014/main" id="{9F9B6018-C7B6-44F8-888C-5D34CEC76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>
            <a:extLst>
              <a:ext uri="{FF2B5EF4-FFF2-40B4-BE49-F238E27FC236}">
                <a16:creationId xmlns:a16="http://schemas.microsoft.com/office/drawing/2014/main" id="{A85B9FF6-7FDF-42AC-A540-12381B8D2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F9B9C9-B37B-4E44-9E54-10DCD225FE4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E8737-BCB6-4CD7-B7F0-32EFA3580C73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8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>
            <a:extLst>
              <a:ext uri="{FF2B5EF4-FFF2-40B4-BE49-F238E27FC236}">
                <a16:creationId xmlns:a16="http://schemas.microsoft.com/office/drawing/2014/main" id="{9F9B6018-C7B6-44F8-888C-5D34CEC76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>
            <a:extLst>
              <a:ext uri="{FF2B5EF4-FFF2-40B4-BE49-F238E27FC236}">
                <a16:creationId xmlns:a16="http://schemas.microsoft.com/office/drawing/2014/main" id="{A85B9FF6-7FDF-42AC-A540-12381B8D2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F9B9C9-B37B-4E44-9E54-10DCD225FE4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E8737-BCB6-4CD7-B7F0-32EFA3580C73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>
            <a:extLst>
              <a:ext uri="{FF2B5EF4-FFF2-40B4-BE49-F238E27FC236}">
                <a16:creationId xmlns:a16="http://schemas.microsoft.com/office/drawing/2014/main" id="{276F5989-516B-4DD4-8C47-A1337ED9C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>
            <a:extLst>
              <a:ext uri="{FF2B5EF4-FFF2-40B4-BE49-F238E27FC236}">
                <a16:creationId xmlns:a16="http://schemas.microsoft.com/office/drawing/2014/main" id="{193B2DEF-691E-460A-A940-08D1ADF6B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EA9023-FA35-448E-80F1-4A9E4DA78F45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B4814-044F-4DF9-B70F-6EF32406BB7A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223CF-A3B7-46EC-90BA-32B19DD3C9C2}" type="slidenum">
              <a:rPr lang="fr-CH" smtClean="0"/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60202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>
            <a:extLst>
              <a:ext uri="{FF2B5EF4-FFF2-40B4-BE49-F238E27FC236}">
                <a16:creationId xmlns:a16="http://schemas.microsoft.com/office/drawing/2014/main" id="{9F9B6018-C7B6-44F8-888C-5D34CEC76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Espace réservé des commentaires 2">
            <a:extLst>
              <a:ext uri="{FF2B5EF4-FFF2-40B4-BE49-F238E27FC236}">
                <a16:creationId xmlns:a16="http://schemas.microsoft.com/office/drawing/2014/main" id="{A85B9FF6-7FDF-42AC-A540-12381B8D2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fr-FR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F9B9C9-B37B-4E44-9E54-10DCD225FE4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E8737-BCB6-4CD7-B7F0-32EFA3580C73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2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9B1E-2C8E-4CAB-9C59-35A1356DB95A}" type="datetimeFigureOut">
              <a:rPr lang="fr-CH" smtClean="0"/>
              <a:t>06.06.2024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038-E4A8-4D9A-A4C1-A2129744139B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8814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9B1E-2C8E-4CAB-9C59-35A1356DB95A}" type="datetimeFigureOut">
              <a:rPr lang="fr-CH" smtClean="0"/>
              <a:t>06.06.2024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038-E4A8-4D9A-A4C1-A2129744139B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2883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9B1E-2C8E-4CAB-9C59-35A1356DB95A}" type="datetimeFigureOut">
              <a:rPr lang="fr-CH" smtClean="0"/>
              <a:t>06.06.2024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038-E4A8-4D9A-A4C1-A2129744139B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4429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AD6508-EAC5-449E-89BA-F6F85A72E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552D-083F-4D99-A820-B5F3DADC28D3}" type="datetimeFigureOut">
              <a:rPr lang="fr-CH"/>
              <a:pPr>
                <a:defRPr/>
              </a:pPr>
              <a:t>06.06.2024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9DAE61-5C70-454D-B225-2CE0ACF8E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9C0546-D2BD-4631-A6D2-6D1DEDBE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C906F-4A6D-41AA-A8A4-00DF706EA08B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43341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673826-A54E-4AC2-B0AB-6BF9FE4A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7D65C-7607-4B5A-B9ED-83901D217D68}" type="datetimeFigureOut">
              <a:rPr lang="fr-CH"/>
              <a:pPr>
                <a:defRPr/>
              </a:pPr>
              <a:t>06.06.2024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CA0017-D1B1-40E8-9C0A-18D1AC67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18ED0E-1EDE-4CFE-8EF6-FC80F9B6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7CDFA-0C2E-4AD9-A5B0-201F3C5BE915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844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A47A3F-EA07-477B-8B5D-9D7460364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FAD54-8824-4F07-8B2B-F507A918483D}" type="datetimeFigureOut">
              <a:rPr lang="fr-CH"/>
              <a:pPr>
                <a:defRPr/>
              </a:pPr>
              <a:t>06.06.2024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C6BFD6-1ECE-42B4-8C54-75D528A5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42ED28-A477-4AE1-BDF4-86ABB8FE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6731C-1968-4ECD-B81F-B2A08550B01D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3980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DBEF083-F186-4718-88E4-9A59DAAC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55B4-D9A7-4BAC-BE54-83384889548E}" type="datetimeFigureOut">
              <a:rPr lang="fr-CH"/>
              <a:pPr>
                <a:defRPr/>
              </a:pPr>
              <a:t>06.06.2024</a:t>
            </a:fld>
            <a:endParaRPr lang="fr-CH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A1D5C44-82FA-4B1F-9965-BB3A94EFF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3123D97-D80E-4714-B80C-AE9B41E8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AC536-74DB-4529-A471-85BCDC169B61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5195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9FD542F-5DC2-459A-BA34-8407EEB22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273E4-F006-4E0B-A607-60857ED5A673}" type="datetimeFigureOut">
              <a:rPr lang="fr-CH"/>
              <a:pPr>
                <a:defRPr/>
              </a:pPr>
              <a:t>06.06.2024</a:t>
            </a:fld>
            <a:endParaRPr lang="fr-CH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C511769-73C1-43CF-B313-9271958F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057BEB2D-BA6C-4ED1-AA3C-3D8F9DEF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F25A-324B-4B79-9CAE-79AD87CAEF26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87486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9312593D-F59B-4FC7-9798-BD019030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CD22A-9FC3-4FE0-8FA2-EBAF64238741}" type="datetimeFigureOut">
              <a:rPr lang="fr-CH"/>
              <a:pPr>
                <a:defRPr/>
              </a:pPr>
              <a:t>06.06.2024</a:t>
            </a:fld>
            <a:endParaRPr lang="fr-CH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2AD96312-1904-4BBF-9399-FDFDFE47B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77DFD4A4-4DA1-46A6-A7F3-F2D71443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BDE20-76C3-4BA9-83BF-F96DB6882A50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37491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CF90DC6F-6945-4D3C-AC6B-FCBC6F3B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8C50-E422-46B1-929D-806B7C3D832C}" type="datetimeFigureOut">
              <a:rPr lang="fr-CH"/>
              <a:pPr>
                <a:defRPr/>
              </a:pPr>
              <a:t>06.06.2024</a:t>
            </a:fld>
            <a:endParaRPr lang="fr-CH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8CFC4429-A502-4F5A-908B-DA0D49E7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1660C19A-3197-4BB9-89E1-BDB5D505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3583-4D58-4A80-A393-C5017DB7D4E1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07242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D318673-86C8-4529-ADCC-A8BEE602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60A7E-BD45-40D5-B322-C8CF2467FFBF}" type="datetimeFigureOut">
              <a:rPr lang="fr-CH"/>
              <a:pPr>
                <a:defRPr/>
              </a:pPr>
              <a:t>06.06.2024</a:t>
            </a:fld>
            <a:endParaRPr lang="fr-CH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95D0B91-2431-4BBE-B6B1-2589F484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5EFBAA9-DA6F-4017-A79D-88585014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F41D0-DDB9-4720-AB5A-CCB02A00DC88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0550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9B1E-2C8E-4CAB-9C59-35A1356DB95A}" type="datetimeFigureOut">
              <a:rPr lang="fr-CH" smtClean="0"/>
              <a:t>06.06.2024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038-E4A8-4D9A-A4C1-A2129744139B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48909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24F105E-4C00-42BC-8B54-29BB0556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E68B-C373-4C08-9F04-A3EFE3CF97C0}" type="datetimeFigureOut">
              <a:rPr lang="fr-CH"/>
              <a:pPr>
                <a:defRPr/>
              </a:pPr>
              <a:t>06.06.2024</a:t>
            </a:fld>
            <a:endParaRPr lang="fr-CH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CE12AF7-00F9-4B91-8F23-2AF135995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DF09549-2F61-4873-974E-E802B861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F256-802E-459F-BE03-01EE44BA4AD5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75722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5D2EBB-7C6D-451E-B17E-8EB07D07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E5D64-ADEB-4C0A-8BEB-11B988BE4B3A}" type="datetimeFigureOut">
              <a:rPr lang="fr-CH"/>
              <a:pPr>
                <a:defRPr/>
              </a:pPr>
              <a:t>06.06.2024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9AC29A-3E12-4F27-BC6B-5AB67F1B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0A2754-3857-4AE0-8A35-6F77B35E3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029F-7380-494B-AACC-ACE455550051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0659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89AC9A-4FC9-46AB-B9CC-2B4E26D4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2D41F-48DA-4C01-9B81-0C4FC77EF0C6}" type="datetimeFigureOut">
              <a:rPr lang="fr-CH"/>
              <a:pPr>
                <a:defRPr/>
              </a:pPr>
              <a:t>06.06.2024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34E91C-C0CE-4614-BBC3-BA57CE14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759DBD-AADA-4D62-9C53-D2B0E80D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E54C1-911D-47CA-AF86-2E9427D29E2A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34297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32F7FC-9AD7-4154-8992-5D71EC53C783}"/>
              </a:ext>
            </a:extLst>
          </p:cNvPr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193AF891-C48A-4CA1-9E46-F8BD4CEF9EA0}"/>
              </a:ext>
            </a:extLst>
          </p:cNvPr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62F130A1-5B3D-4A8F-AFE1-541F7B8A1757}"/>
              </a:ext>
            </a:extLst>
          </p:cNvPr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FD87B0-C091-4B29-BE3E-A6656670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7902C3A-DD48-4D5D-8C9D-36EDE3AAB40D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DAD928-C739-4699-B71C-AEE211DB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971BE9-25D4-4926-8987-45CE6516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15D4963-AFDB-4134-A33B-90B9719667C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431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15698-A1A2-4EF7-9B77-F350281B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948B1FD-BAF4-4523-A8F6-BE5539BDC525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12975-C743-472E-B501-C8C0B1342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FC5C1-014D-43E5-B9EF-DAF24AB5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1D8D7F8-0DD3-4A27-A58F-3AA8851DFFD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7249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173097-EFAE-463C-B923-267433A69AED}"/>
              </a:ext>
            </a:extLst>
          </p:cNvPr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EA2764E-2F24-427D-8A59-15F487C8E8D7}"/>
              </a:ext>
            </a:extLst>
          </p:cNvPr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4B7E283F-CF8B-403E-86BD-D9F6A6887CCF}"/>
              </a:ext>
            </a:extLst>
          </p:cNvPr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520E5A-BDC4-45FF-AD4B-2F94ABB1C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BD95994-D067-4D99-8CF8-887E3DF8F288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D34BCA-8F7A-442D-A586-811B946DC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9F01AF-C1CC-416B-8687-33CB289C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CF4DEA5-9F2E-4B03-8D6B-2FD6F169075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0115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42703-9F35-4D83-A8D4-28D07AA4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6F6F2D4-503A-4F46-B971-20F7321C180F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F4D83-1D7D-48B4-A717-73B118DA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849CB-C334-4B19-AA83-68EE89C8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180EFC3-6EC9-4FF5-BD9D-E9A852D57251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4020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B08F29-6234-499A-874C-656BA981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0AB49238-A064-4BF7-9C13-6074F7EC513A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CDFC09-AEEA-4DDD-BED5-08B591AC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B01AF4-77A4-44D1-B4A4-B03A84589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F47A78B-39C4-4BDE-86F7-D9E3E5A6D80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58951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FF3FAC-BD1B-4567-9FB1-CA3B8ECC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65FC677-33F5-403D-A1CB-619509306E3C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FDD26-5830-4EBC-8820-B0BC3CBC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CF5E8-FBF7-451C-8EA2-B99BA2F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D0206AB-573C-43C7-8649-754A2275FA9B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5730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B9B60-C26D-4855-9299-8A0319243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45E74EF-DA87-4F78-B39F-CE2A49A833EE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9DE074-5A73-4BB8-9949-0F0339B18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DF80F-A5A0-4518-A36A-408FF575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0B090ED-DC9A-4921-BF51-3E650E0B022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2575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9B1E-2C8E-4CAB-9C59-35A1356DB95A}" type="datetimeFigureOut">
              <a:rPr lang="fr-CH" smtClean="0"/>
              <a:t>06.06.2024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038-E4A8-4D9A-A4C1-A2129744139B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93445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6809D-F0FA-4B92-9B23-76491983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C57EF82-4FC7-4580-AEEC-F2B8E94ECD8A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61A9F-76EC-4950-95E5-AEA42F72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197B7-BB62-4E82-B536-040D2326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B4A230C-9465-4648-866D-C58BADB126F9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28139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DCCCFB78-7332-48BB-8BCB-A5277F85D327}"/>
              </a:ext>
            </a:extLst>
          </p:cNvPr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3203732-6EFF-49FD-95C4-25CCA52C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D859A06-CAFB-41FA-BE75-40DF87E70617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2757B71-233A-41B9-8BE7-C813CAE0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BDA295-7666-46F6-B34F-F9472805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82EAFC-A1B0-491B-9265-A90DAE004CD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1479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8A9F6-8CFA-4283-BC7D-60386C94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A4C1119-3CD6-4D32-869C-5980F80A2C39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2AEE3-80AB-4DFA-AC93-D3B22E82B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E61FA-1895-4B8B-A5D2-15124F6A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4B5B4FB-3B76-4053-8549-8B7611DF5D3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7462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EC9B4585-43C9-4C83-A553-7FF934E9D403}"/>
              </a:ext>
            </a:extLst>
          </p:cNvPr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9EA3B4-544F-439F-B2C7-0FC609F8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2618683-9BB9-4B5C-9357-C58FF061EF24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9C04D5-B726-4F4A-ABFB-D6692849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BA21B3-AEC8-4770-BC42-E93C3ACA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58F7EDB-A76B-4FAD-B158-EA0E4657C4D9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17310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97075B-AA5F-4601-9320-43248A60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DC4DCF97-2A91-41F9-B21B-695898EFFAC0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B856CA-79D0-4955-B5DB-401AA3A1C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414136-CC74-49D6-82FF-B4FAC2CB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3FC2B5-1678-416B-8B04-F7D02E05DF2D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042631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82859-3512-4986-8D8F-20ECC340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F728E1A0-5B22-4FB1-9E9D-60EDF916BD43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540C7E-7B87-4B37-A95B-F9A13E51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91177E-DAC4-4358-AD47-B4326DF09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4E8C39-4EF7-4EF6-8E16-4F7F0A6D7E7E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986208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DD7F72-D618-4B6A-97D0-B8DBC4EB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0481DA10-882A-4E40-84D0-40431C8050FA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0363E8-3B9E-4E55-B91F-D11611CB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C304F8-542B-4BF6-8471-E97BC8688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ED052B-938E-4A54-AD4A-D544C2F3AF02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497315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D7C0C7-FCD9-4311-8923-4CC60FD2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7F3E153D-E973-400D-9491-FD87AF4BBA9F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AE71E4-2E5F-4A50-9A23-595EDAB0C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1F41DA-8EB7-42D2-A9FF-A2CEBEE1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564316-B2CC-4AB1-A3D9-7386B48ADC36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686446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1B98FD-7736-467F-ACC9-12796FCD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127C990A-BCB5-48CB-87AA-452FCAEA17AF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3804E7-F48B-464C-B325-D731D51D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6AE2230-2F2A-4CC1-B379-88ABC283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C87E2C-169A-490E-B576-DBED4DD731ED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684387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CA1DE9-642D-4692-938F-576B7064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3847F2FA-08E6-4361-AFB0-A47AB5F8CB07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73B69E-93C6-4E86-BD4B-AEC6A649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416743-6117-4AD4-8FBD-F5169F18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00BEDF-699D-45F1-A4A5-256D0D90AA1B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0171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9B1E-2C8E-4CAB-9C59-35A1356DB95A}" type="datetimeFigureOut">
              <a:rPr lang="fr-CH" smtClean="0"/>
              <a:t>06.06.2024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038-E4A8-4D9A-A4C1-A2129744139B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15760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BE978EB-B7DA-42A9-96B9-F50785F7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72E43C8C-86B8-4300-8377-BAEE63C3DE44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B45FAA-F686-4D30-9A78-A3E7F6AE3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081734-3FDD-44A4-96F5-B6724777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509DD5-BEA6-4FE0-8C21-14FD2A825AC6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553241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41702D-B29F-40BD-9CD8-2314AD1B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ABF057B0-FD8F-45D2-AD00-75EFBB8BAF92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14049C-35D1-4E93-89D2-015E458B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6A326D-FE0D-4BF0-8387-5803B66B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401BD4-02FE-40DE-9626-AB9A16F52EE0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746995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D5E784-0D22-4E49-9737-F016CBE4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2EB15791-D78F-488F-8834-0AC5CC96A3AD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C43A06-469B-40EB-9A6F-BF377EF2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7C477C-A599-41AE-941E-9D57C40F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789D54-3DD8-49D4-BEB3-1BCC825D2D9E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0591287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41D7C2-9EC0-4502-B809-34B9A6D3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573EAFF6-6395-4316-A098-803D4F6A76A7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D2B07C-3C20-4E1D-B942-1C9DC84C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F93CAA-82E6-4C36-ADA0-87C9A8B9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8408A4-A205-47F6-9C4C-3FCD5E3DBEF8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132275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612B5B-C4D9-4DC2-95F4-8C7DDE3A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054C1797-83DF-40CC-B9D4-176FED700DBC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8C7325-F8A3-4854-98C6-17C0F2F7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F2C66D-F768-4197-A90C-2A40F603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2FC91A-23B2-4886-BFDF-02726D40A843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046570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B7F032-F6A5-48C8-AC3B-703F57BE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AED8E70E-A7FA-4782-B240-00DF827EB5D6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3C9AAB-FDB2-475F-A3FE-EDC15470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D91DC9-3509-456D-BF6F-D47E2DBE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F6A097-EC1D-4BAE-B513-B5AFD0DECD3B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1672529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5A286C-1258-4E03-B477-A4A869CC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7509A441-EEF0-4744-B283-7B308FED2C25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8AAAC1-276C-40BB-9853-4F09A17F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70CEE0-8AE1-4E45-98E1-AF19F175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2C89A5-D1D0-4674-97B3-9787E7D04550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5269823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80EFFC-B2F7-4927-A544-AD8387CE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0D24069E-0604-45CA-ACC5-333F6729F025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23D39D-49E6-4943-8CF1-9768F755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22EF7-B62F-4744-8339-6089125D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3128B1-BA92-4382-A0AC-B51018E0FEFE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9390151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769EB6-E2EF-43A7-B8ED-B2B2F0D5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2E5E5DD0-41AD-4CB3-AFCB-F47B5E4961E7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300C74-2E52-493E-8F08-BAC333D5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2207E9-2D12-492D-B113-722C2765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867A38-5D44-4C9D-A110-799C883920D8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508908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A24CD1A-E760-444C-82FB-B81FE9EE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458AC0E7-16F8-4DE6-A12C-67FD92B5D2C6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6288B3D-662D-47FB-AC87-B10F515A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02FC0A6-803D-4587-9B37-39AA3ABE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C98482-148C-4D7D-899C-40A50581F565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17482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9B1E-2C8E-4CAB-9C59-35A1356DB95A}" type="datetimeFigureOut">
              <a:rPr lang="fr-CH" smtClean="0"/>
              <a:t>06.06.2024</a:t>
            </a:fld>
            <a:endParaRPr lang="fr-CH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038-E4A8-4D9A-A4C1-A2129744139B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76891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0EED96-90D7-4313-99D1-AC43124E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A79E41DA-F946-4583-946D-1F95D032D685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E4A533-507C-461C-88C2-463C6B29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2AAA1B-B24B-4D51-80F3-A84EED96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64709E-0B3F-402C-8E17-143E588A4289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8557108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792A490-75E0-4728-8002-B0D361C10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C26DB5F3-E2E8-4958-AED5-117E77F08676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EB78BB0-4A9C-4E85-83F1-48639CBA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6CE801-CB03-4D2E-97D8-C9B6CF9E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2E2F7B-15A3-4350-BEEC-52CECDF56F36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654467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C7D372-641B-455B-B191-4F3946BA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7A13B64C-9DE4-4EF2-9D02-00A16BA8353D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3C4F7A-AD31-4C89-8D44-DB1085F2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9D6593-34C3-40A2-9AD2-56BC571C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E19287-49A8-4796-83A2-F418DA4304E1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709170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B84A0D-F89C-4479-8C4F-4C46644E3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24943651-3EDF-49F9-9E99-8D1FABF15772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004938-636D-4856-A8F2-B8E8755F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B8C621-F7B4-4178-AE0D-34857554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317187-F7AB-4837-A904-5CE02A95EB57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3706156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D99B0E-4D21-4519-AA79-790C380A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6D10B769-0815-45EE-8BF7-43E7C48A498A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B82F63-B64B-4EC3-A946-914C786F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09847A-E1A6-42C1-806A-106B86F5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C247CE-8E93-4B49-9C4A-5E970BDEB3D9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5569866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0D41A-7170-4DD3-A0EC-0C0E5086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718DA074-0311-4F01-9FA3-22EF9A9653DA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6368E3-6C42-416C-BC84-7DBDCDA5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Arial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32FCDE-4694-4D58-AD9C-27EDEB322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6E9D2C-51B5-42F3-AA4F-CD4E2F7CFB1B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31606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9B1E-2C8E-4CAB-9C59-35A1356DB95A}" type="datetimeFigureOut">
              <a:rPr lang="fr-CH" smtClean="0"/>
              <a:t>06.06.2024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038-E4A8-4D9A-A4C1-A2129744139B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5229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9B1E-2C8E-4CAB-9C59-35A1356DB95A}" type="datetimeFigureOut">
              <a:rPr lang="fr-CH" smtClean="0"/>
              <a:t>06.06.2024</a:t>
            </a:fld>
            <a:endParaRPr lang="fr-CH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038-E4A8-4D9A-A4C1-A2129744139B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0542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9B1E-2C8E-4CAB-9C59-35A1356DB95A}" type="datetimeFigureOut">
              <a:rPr lang="fr-CH" smtClean="0"/>
              <a:t>06.06.2024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038-E4A8-4D9A-A4C1-A2129744139B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822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9B1E-2C8E-4CAB-9C59-35A1356DB95A}" type="datetimeFigureOut">
              <a:rPr lang="fr-CH" smtClean="0"/>
              <a:t>06.06.2024</a:t>
            </a:fld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2038-E4A8-4D9A-A4C1-A2129744139B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9549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C9B1E-2C8E-4CAB-9C59-35A1356DB95A}" type="datetimeFigureOut">
              <a:rPr lang="fr-CH" smtClean="0"/>
              <a:t>06.06.2024</a:t>
            </a:fld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12038-E4A8-4D9A-A4C1-A2129744139B}" type="slidenum">
              <a:rPr lang="fr-CH" smtClean="0"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3386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titre 1">
            <a:extLst>
              <a:ext uri="{FF2B5EF4-FFF2-40B4-BE49-F238E27FC236}">
                <a16:creationId xmlns:a16="http://schemas.microsoft.com/office/drawing/2014/main" id="{3CD33454-0582-4651-9060-F7B3B196B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fr-CH" altLang="fr-FR"/>
          </a:p>
        </p:txBody>
      </p:sp>
      <p:sp>
        <p:nvSpPr>
          <p:cNvPr id="11267" name="Espace réservé du texte 2">
            <a:extLst>
              <a:ext uri="{FF2B5EF4-FFF2-40B4-BE49-F238E27FC236}">
                <a16:creationId xmlns:a16="http://schemas.microsoft.com/office/drawing/2014/main" id="{E890C4A8-AF4B-4DB6-8911-D671E6E42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H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AEDD35-AEA1-45EC-A9BB-ABE526A4F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6F6652E-8972-4CD1-A1F5-5EB0063C71CF}" type="datetimeFigureOut">
              <a:rPr lang="fr-CH"/>
              <a:pPr>
                <a:defRPr/>
              </a:pPr>
              <a:t>06.06.2024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5B1409-BE23-4030-8B5C-35DD62E6D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29AB4C-5F51-43E6-8CE4-68E086010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7F60765-29E3-40B1-9314-156279F8CE36}" type="slidenum">
              <a:rPr lang="fr-CH"/>
              <a:pPr>
                <a:defRPr/>
              </a:pPr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257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650778-DFAC-4FF1-826F-9AA26495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5E292F46-FF1F-4069-AADB-2EA7EF13C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045FA-EC83-48F3-9247-8BD09579F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AD3C5A5-91DF-4CAC-94D1-3101F0E4972E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30FB6-C4C6-4677-94BC-D5FD264DF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E45AD-E0C5-4915-8B47-2CE825BCF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7614FD58-5C31-4758-A76B-C94C86E8A2D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C6C62A-BFF9-4C5F-8C43-833C5FD61319}"/>
              </a:ext>
            </a:extLst>
          </p:cNvPr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10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titre 1">
            <a:extLst>
              <a:ext uri="{FF2B5EF4-FFF2-40B4-BE49-F238E27FC236}">
                <a16:creationId xmlns:a16="http://schemas.microsoft.com/office/drawing/2014/main" id="{25EE61BF-4C4D-4744-AAA2-28A099AF5F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fr-CH" altLang="fr-FR"/>
          </a:p>
        </p:txBody>
      </p:sp>
      <p:sp>
        <p:nvSpPr>
          <p:cNvPr id="9219" name="Espace réservé du texte 2">
            <a:extLst>
              <a:ext uri="{FF2B5EF4-FFF2-40B4-BE49-F238E27FC236}">
                <a16:creationId xmlns:a16="http://schemas.microsoft.com/office/drawing/2014/main" id="{5708B1C5-2603-4BE3-9ADE-EC88D13722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H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2AD8CE-43BB-41D4-A689-8BA225C0C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AAF60494-E97C-4B96-99BC-D1C96FE12F69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43CB3A-9D08-47A0-A3C2-05787D234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55817D-7C80-4040-A5C0-1A2E4E73A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ClrTx/>
              <a:buSzTx/>
              <a:buFontTx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2F997A-9A2E-407F-8F01-E1217B055011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86355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titre 1">
            <a:extLst>
              <a:ext uri="{FF2B5EF4-FFF2-40B4-BE49-F238E27FC236}">
                <a16:creationId xmlns:a16="http://schemas.microsoft.com/office/drawing/2014/main" id="{DFC66948-2691-498C-9E32-AAD9DF9DA2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fr-CH" altLang="fr-FR"/>
          </a:p>
        </p:txBody>
      </p:sp>
      <p:sp>
        <p:nvSpPr>
          <p:cNvPr id="9219" name="Espace réservé du texte 2">
            <a:extLst>
              <a:ext uri="{FF2B5EF4-FFF2-40B4-BE49-F238E27FC236}">
                <a16:creationId xmlns:a16="http://schemas.microsoft.com/office/drawing/2014/main" id="{548690DE-AAC1-4620-AE12-A66201A3DF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H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DBA0B2-3FBC-4A95-B540-FB56CAD4C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DF31E2FE-FA48-4078-A7DD-DB9B8D67D75C}" type="datetimeFigureOut">
              <a:rPr lang="fr-CH"/>
              <a:pPr>
                <a:defRPr/>
              </a:pPr>
              <a:t>06.06.2024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341962-8834-407B-9FB7-8A93971A8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230662-9D09-4CD5-9D7C-A717027BE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ClrTx/>
              <a:buSzTx/>
              <a:buFontTx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BD1D9F-AF36-44FB-8E4B-97F23EF07425}" type="slidenum">
              <a:rPr lang="fr-CH" altLang="fr-FR"/>
              <a:pPr>
                <a:defRPr/>
              </a:pPr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72063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7.png"/><Relationship Id="rId9" Type="http://schemas.microsoft.com/office/2007/relationships/diagramDrawing" Target="../diagrams/drawin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7.png"/><Relationship Id="rId9" Type="http://schemas.microsoft.com/office/2007/relationships/diagramDrawing" Target="../diagrams/drawin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7.png"/><Relationship Id="rId9" Type="http://schemas.microsoft.com/office/2007/relationships/diagramDrawing" Target="../diagrams/drawing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7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7.pn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7.pn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19666" y="260648"/>
            <a:ext cx="6766520" cy="1470025"/>
          </a:xfrm>
        </p:spPr>
        <p:txBody>
          <a:bodyPr>
            <a:normAutofit/>
          </a:bodyPr>
          <a:lstStyle/>
          <a:p>
            <a:pPr algn="l"/>
            <a:r>
              <a:rPr lang="fr-CH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 cantonal pour l’intégration des étrangers et la prévention du racisme (BCI)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549475"/>
            <a:ext cx="811769" cy="136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291635" y="3284984"/>
            <a:ext cx="7194551" cy="60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7" name="Shape 37"/>
          <p:cNvSpPr txBox="1">
            <a:spLocks/>
          </p:cNvSpPr>
          <p:nvPr/>
        </p:nvSpPr>
        <p:spPr>
          <a:xfrm>
            <a:off x="657814" y="2315562"/>
            <a:ext cx="6242639" cy="27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r">
              <a:defRPr sz="24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 sz="24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 sz="24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 sz="24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 sz="24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>
              <a:defRPr sz="24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defRPr sz="1800" b="0">
                <a:solidFill>
                  <a:srgbClr val="000000"/>
                </a:solidFill>
              </a:defRPr>
            </a:pPr>
            <a:endParaRPr lang="fr-CH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1800" b="0">
                <a:solidFill>
                  <a:srgbClr val="000000"/>
                </a:solidFill>
              </a:defRPr>
            </a:pPr>
            <a:endParaRPr lang="fr-CH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1800" b="0">
                <a:solidFill>
                  <a:srgbClr val="000000"/>
                </a:solidFill>
              </a:defRPr>
            </a:pP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Programme d’intégration cantonal, Agenda Intégration Suisse, Statut S, qui fait quoi ?</a:t>
            </a:r>
            <a:endParaRPr lang="fr-CH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 sz="1800" b="0">
                <a:solidFill>
                  <a:srgbClr val="000000"/>
                </a:solidFill>
              </a:defRPr>
            </a:pPr>
            <a:endParaRPr lang="fr-CH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 sz="1800" b="0">
                <a:solidFill>
                  <a:srgbClr val="000000"/>
                </a:solidFill>
              </a:defRPr>
            </a:pPr>
            <a:r>
              <a:rPr lang="fr-CH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07.05.2024</a:t>
            </a:r>
            <a:endParaRPr lang="fr-CH" sz="4000" dirty="0">
              <a:solidFill>
                <a:schemeClr val="bg1"/>
              </a:solidFill>
              <a:latin typeface="+mj-lt"/>
            </a:endParaRPr>
          </a:p>
          <a:p>
            <a:pPr>
              <a:defRPr sz="1800" b="0">
                <a:solidFill>
                  <a:srgbClr val="000000"/>
                </a:solidFill>
              </a:defRPr>
            </a:pP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 b="0">
                <a:solidFill>
                  <a:srgbClr val="000000"/>
                </a:solidFill>
              </a:defRPr>
            </a:pP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 b="0">
                <a:solidFill>
                  <a:srgbClr val="000000"/>
                </a:solidFill>
              </a:defRPr>
            </a:pP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 b="0">
                <a:solidFill>
                  <a:srgbClr val="000000"/>
                </a:solidFill>
              </a:defRPr>
            </a:pP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 b="0">
                <a:solidFill>
                  <a:srgbClr val="000000"/>
                </a:solidFill>
              </a:defRPr>
            </a:pP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 b="0">
                <a:solidFill>
                  <a:srgbClr val="000000"/>
                </a:solidFill>
              </a:defRPr>
            </a:pPr>
            <a:endParaRPr lang="fr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86FA61-547D-483D-8158-F95592F3FDCE}"/>
              </a:ext>
            </a:extLst>
          </p:cNvPr>
          <p:cNvSpPr txBox="1"/>
          <p:nvPr/>
        </p:nvSpPr>
        <p:spPr>
          <a:xfrm>
            <a:off x="5868144" y="5790846"/>
            <a:ext cx="3275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0">
                <a:solidFill>
                  <a:srgbClr val="000000"/>
                </a:solidFill>
              </a:defRPr>
            </a:pPr>
            <a:r>
              <a:rPr lang="fr-CH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Philippe Guermann</a:t>
            </a:r>
          </a:p>
          <a:p>
            <a:pPr>
              <a:defRPr sz="1800" b="0">
                <a:solidFill>
                  <a:srgbClr val="000000"/>
                </a:solidFill>
              </a:defRPr>
            </a:pPr>
            <a:r>
              <a:rPr lang="fr-CH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Chef de projet Agenda Intégration Suisse</a:t>
            </a:r>
          </a:p>
          <a:p>
            <a:pPr>
              <a:defRPr sz="1800" b="0">
                <a:solidFill>
                  <a:srgbClr val="000000"/>
                </a:solidFill>
              </a:defRPr>
            </a:pPr>
            <a:r>
              <a:rPr lang="fr-CH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Chargé de projets Petite Enfance &amp; Femmes et Migrations</a:t>
            </a:r>
          </a:p>
          <a:p>
            <a:endParaRPr lang="fr-CH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C7620D6-130D-C5E3-8AF6-3D615D57C575}"/>
              </a:ext>
            </a:extLst>
          </p:cNvPr>
          <p:cNvSpPr txBox="1"/>
          <p:nvPr/>
        </p:nvSpPr>
        <p:spPr>
          <a:xfrm>
            <a:off x="5868144" y="4877315"/>
            <a:ext cx="3275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0">
                <a:solidFill>
                  <a:srgbClr val="000000"/>
                </a:solidFill>
              </a:defRPr>
            </a:pPr>
            <a:r>
              <a:rPr lang="fr-CH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Tatiana Amaudruz</a:t>
            </a:r>
          </a:p>
          <a:p>
            <a:pPr>
              <a:defRPr sz="1800" b="0">
                <a:solidFill>
                  <a:srgbClr val="000000"/>
                </a:solidFill>
              </a:defRPr>
            </a:pPr>
            <a:r>
              <a:rPr lang="fr-CH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Adjointe</a:t>
            </a:r>
          </a:p>
          <a:p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4095257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655EE46-0BAB-ECB8-D6ED-6B691B943B6B}"/>
              </a:ext>
            </a:extLst>
          </p:cNvPr>
          <p:cNvGrpSpPr/>
          <p:nvPr/>
        </p:nvGrpSpPr>
        <p:grpSpPr>
          <a:xfrm>
            <a:off x="307975" y="1052736"/>
            <a:ext cx="8528050" cy="4963356"/>
            <a:chOff x="420688" y="1377950"/>
            <a:chExt cx="8528050" cy="4963356"/>
          </a:xfrm>
        </p:grpSpPr>
        <p:sp>
          <p:nvSpPr>
            <p:cNvPr id="25" name="Shape 89">
              <a:extLst>
                <a:ext uri="{FF2B5EF4-FFF2-40B4-BE49-F238E27FC236}">
                  <a16:creationId xmlns:a16="http://schemas.microsoft.com/office/drawing/2014/main" id="{F2E16CAB-B69B-4B10-B4E1-5DA78CCCA254}"/>
                </a:ext>
              </a:extLst>
            </p:cNvPr>
            <p:cNvSpPr/>
            <p:nvPr/>
          </p:nvSpPr>
          <p:spPr>
            <a:xfrm flipH="1">
              <a:off x="5940425" y="1908175"/>
              <a:ext cx="539750" cy="30480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  <a:round/>
              <a:tailEnd type="triangle"/>
            </a:ln>
          </p:spPr>
          <p:txBody>
            <a:bodyPr lIns="0" tIns="0" rIns="0" bIns="0"/>
            <a:lstStyle/>
            <a:p>
              <a:pPr defTabSz="457200">
                <a:buFont typeface="Times New Roman" pitchFamily="16" charset="0"/>
                <a:buNone/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latin typeface="Helvetica"/>
                <a:ea typeface="+mj-ea"/>
                <a:cs typeface="Helvetica"/>
                <a:sym typeface="Helvetica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44ABDA2-F26D-4003-B17D-F324061FEDAB}"/>
                </a:ext>
              </a:extLst>
            </p:cNvPr>
            <p:cNvSpPr txBox="1"/>
            <p:nvPr/>
          </p:nvSpPr>
          <p:spPr>
            <a:xfrm>
              <a:off x="6659563" y="1377950"/>
              <a:ext cx="1441450" cy="4000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defTabSz="914400" fontAlgn="auto" latinLnBrk="1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CH" sz="20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SEM</a:t>
              </a: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18C01072-F42D-4E74-B54B-ED596F4E383F}"/>
                </a:ext>
              </a:extLst>
            </p:cNvPr>
            <p:cNvSpPr/>
            <p:nvPr/>
          </p:nvSpPr>
          <p:spPr>
            <a:xfrm>
              <a:off x="3336925" y="1377950"/>
              <a:ext cx="2520950" cy="20955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>
              <a:solidFill>
                <a:srgbClr val="BBE0E3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defTabSz="914400" fontAlgn="auto" latinLnBrk="1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CH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D7DE570-6788-42FE-BFC5-E424A6AE5E8E}"/>
                </a:ext>
              </a:extLst>
            </p:cNvPr>
            <p:cNvSpPr txBox="1"/>
            <p:nvPr/>
          </p:nvSpPr>
          <p:spPr>
            <a:xfrm>
              <a:off x="4103688" y="1646238"/>
              <a:ext cx="985837" cy="5238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defTabSz="914400" fontAlgn="auto" latinLnBrk="1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CH" sz="28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BCI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9464B260-9F59-49EF-A9A8-FE34A5292449}"/>
                </a:ext>
              </a:extLst>
            </p:cNvPr>
            <p:cNvSpPr txBox="1"/>
            <p:nvPr/>
          </p:nvSpPr>
          <p:spPr>
            <a:xfrm>
              <a:off x="1452563" y="5664200"/>
              <a:ext cx="6503808" cy="67710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defTabSz="914400" fontAlgn="auto" latinLnBrk="1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CH" sz="2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Populations suisses et étrangères</a:t>
              </a:r>
            </a:p>
            <a:p>
              <a:pPr algn="ctr" defTabSz="914400" fontAlgn="auto" latinLnBrk="1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CH" sz="1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Migrants établis légalement et durablement  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924B221D-85CB-44C7-B4A4-6F1AB889FFF6}"/>
                </a:ext>
              </a:extLst>
            </p:cNvPr>
            <p:cNvSpPr txBox="1"/>
            <p:nvPr/>
          </p:nvSpPr>
          <p:spPr>
            <a:xfrm>
              <a:off x="2411413" y="3944938"/>
              <a:ext cx="2065337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defTabSz="914400" fontAlgn="auto" latinLnBrk="1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CH" sz="2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Associations</a:t>
              </a: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8D8E1936-DC87-4BEC-9BB5-E96D76E9A047}"/>
                </a:ext>
              </a:extLst>
            </p:cNvPr>
            <p:cNvCxnSpPr/>
            <p:nvPr/>
          </p:nvCxnSpPr>
          <p:spPr>
            <a:xfrm>
              <a:off x="7019925" y="4764088"/>
              <a:ext cx="0" cy="646112"/>
            </a:xfrm>
            <a:prstGeom prst="straightConnector1">
              <a:avLst/>
            </a:prstGeom>
            <a:noFill/>
            <a:ln w="25400" cap="flat">
              <a:solidFill>
                <a:srgbClr val="BBE0E3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83AE6B05-7771-47F1-B84B-BC39CCF06BA4}"/>
                </a:ext>
              </a:extLst>
            </p:cNvPr>
            <p:cNvCxnSpPr/>
            <p:nvPr/>
          </p:nvCxnSpPr>
          <p:spPr>
            <a:xfrm>
              <a:off x="3443288" y="4413250"/>
              <a:ext cx="0" cy="1020763"/>
            </a:xfrm>
            <a:prstGeom prst="straightConnector1">
              <a:avLst/>
            </a:prstGeom>
            <a:noFill/>
            <a:ln w="25400" cap="flat">
              <a:solidFill>
                <a:srgbClr val="BBE0E3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7823334E-3F93-4201-9817-4738E51B15BF}"/>
                </a:ext>
              </a:extLst>
            </p:cNvPr>
            <p:cNvCxnSpPr/>
            <p:nvPr/>
          </p:nvCxnSpPr>
          <p:spPr>
            <a:xfrm>
              <a:off x="5532438" y="4787900"/>
              <a:ext cx="0" cy="646113"/>
            </a:xfrm>
            <a:prstGeom prst="straightConnector1">
              <a:avLst/>
            </a:prstGeom>
            <a:noFill/>
            <a:ln w="25400" cap="flat">
              <a:solidFill>
                <a:srgbClr val="BBE0E3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06976D20-AF51-49E5-BA98-4005F95D0C6F}"/>
                </a:ext>
              </a:extLst>
            </p:cNvPr>
            <p:cNvCxnSpPr/>
            <p:nvPr/>
          </p:nvCxnSpPr>
          <p:spPr>
            <a:xfrm>
              <a:off x="5857875" y="2406650"/>
              <a:ext cx="1079500" cy="0"/>
            </a:xfrm>
            <a:prstGeom prst="line">
              <a:avLst/>
            </a:prstGeom>
            <a:noFill/>
            <a:ln w="25400" cap="flat">
              <a:solidFill>
                <a:srgbClr val="BBE0E3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30A472E2-D373-4AC1-9AED-FBA8CF0E9405}"/>
                </a:ext>
              </a:extLst>
            </p:cNvPr>
            <p:cNvCxnSpPr>
              <a:endCxn id="27" idx="2"/>
            </p:cNvCxnSpPr>
            <p:nvPr/>
          </p:nvCxnSpPr>
          <p:spPr>
            <a:xfrm>
              <a:off x="1452563" y="2425700"/>
              <a:ext cx="1884362" cy="0"/>
            </a:xfrm>
            <a:prstGeom prst="line">
              <a:avLst/>
            </a:prstGeom>
            <a:noFill/>
            <a:ln w="25400" cap="flat">
              <a:solidFill>
                <a:srgbClr val="BBE0E3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E14E8B61-8ADA-4154-ACE9-0DECF8955B59}"/>
                </a:ext>
              </a:extLst>
            </p:cNvPr>
            <p:cNvCxnSpPr/>
            <p:nvPr/>
          </p:nvCxnSpPr>
          <p:spPr>
            <a:xfrm flipH="1">
              <a:off x="1452563" y="2468563"/>
              <a:ext cx="7937" cy="989012"/>
            </a:xfrm>
            <a:prstGeom prst="line">
              <a:avLst/>
            </a:prstGeom>
            <a:noFill/>
            <a:ln w="25400" cap="flat">
              <a:solidFill>
                <a:srgbClr val="BBE0E3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BF4CCFC2-09F0-48E6-BD7E-E80EDF6A096E}"/>
                </a:ext>
              </a:extLst>
            </p:cNvPr>
            <p:cNvCxnSpPr>
              <a:stCxn id="27" idx="3"/>
            </p:cNvCxnSpPr>
            <p:nvPr/>
          </p:nvCxnSpPr>
          <p:spPr>
            <a:xfrm flipH="1">
              <a:off x="3443288" y="3167063"/>
              <a:ext cx="263525" cy="706437"/>
            </a:xfrm>
            <a:prstGeom prst="line">
              <a:avLst/>
            </a:prstGeom>
            <a:noFill/>
            <a:ln w="25400" cap="flat">
              <a:solidFill>
                <a:srgbClr val="BBE0E3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7BB0B266-A737-41B9-9D02-D9B5F3DF9A2E}"/>
                </a:ext>
              </a:extLst>
            </p:cNvPr>
            <p:cNvCxnSpPr/>
            <p:nvPr/>
          </p:nvCxnSpPr>
          <p:spPr>
            <a:xfrm>
              <a:off x="6937375" y="2468563"/>
              <a:ext cx="0" cy="1050925"/>
            </a:xfrm>
            <a:prstGeom prst="line">
              <a:avLst/>
            </a:prstGeom>
            <a:noFill/>
            <a:ln w="25400" cap="flat">
              <a:solidFill>
                <a:srgbClr val="BBE0E3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23031A2D-BBD1-4A30-82F5-A6ABCFA308CD}"/>
                </a:ext>
              </a:extLst>
            </p:cNvPr>
            <p:cNvSpPr txBox="1"/>
            <p:nvPr/>
          </p:nvSpPr>
          <p:spPr>
            <a:xfrm>
              <a:off x="3635375" y="2689225"/>
              <a:ext cx="1897063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defTabSz="914400" fontAlgn="auto" latinLnBrk="1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CH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DEIEP / SPOP</a:t>
              </a:r>
            </a:p>
          </p:txBody>
        </p: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94D6581E-423D-4A42-BFC3-20C1AA631A1F}"/>
                </a:ext>
              </a:extLst>
            </p:cNvPr>
            <p:cNvCxnSpPr/>
            <p:nvPr/>
          </p:nvCxnSpPr>
          <p:spPr>
            <a:xfrm>
              <a:off x="1857375" y="4452938"/>
              <a:ext cx="0" cy="981075"/>
            </a:xfrm>
            <a:prstGeom prst="straightConnector1">
              <a:avLst/>
            </a:prstGeom>
            <a:noFill/>
            <a:ln w="25400" cap="flat">
              <a:solidFill>
                <a:srgbClr val="BBE0E3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7EEBCE7C-5665-4B14-A376-A0A1E76A1F59}"/>
                </a:ext>
              </a:extLst>
            </p:cNvPr>
            <p:cNvCxnSpPr/>
            <p:nvPr/>
          </p:nvCxnSpPr>
          <p:spPr>
            <a:xfrm>
              <a:off x="5441950" y="3167063"/>
              <a:ext cx="292100" cy="706437"/>
            </a:xfrm>
            <a:prstGeom prst="line">
              <a:avLst/>
            </a:prstGeom>
            <a:noFill/>
            <a:ln w="25400" cap="flat">
              <a:solidFill>
                <a:srgbClr val="BBE0E3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8F00499F-FB41-47C8-A521-46C26F6C1EDE}"/>
                </a:ext>
              </a:extLst>
            </p:cNvPr>
            <p:cNvSpPr txBox="1"/>
            <p:nvPr/>
          </p:nvSpPr>
          <p:spPr>
            <a:xfrm>
              <a:off x="4870450" y="3933825"/>
              <a:ext cx="2063750" cy="8302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defTabSz="914400" fontAlgn="auto" latinLnBrk="1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CH" sz="2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Services </a:t>
              </a:r>
            </a:p>
            <a:p>
              <a:pPr defTabSz="914400" fontAlgn="auto" latinLnBrk="1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CH" sz="2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 l’Etat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19B99A96-9CD4-411A-B8A4-BB918F7AA993}"/>
                </a:ext>
              </a:extLst>
            </p:cNvPr>
            <p:cNvSpPr txBox="1"/>
            <p:nvPr/>
          </p:nvSpPr>
          <p:spPr>
            <a:xfrm>
              <a:off x="420688" y="3457575"/>
              <a:ext cx="2063750" cy="831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defTabSz="914400" fontAlgn="auto" latinLnBrk="1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CH" sz="2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Villes et</a:t>
              </a:r>
              <a:br>
                <a:rPr lang="fr-CH" sz="2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fr-CH" sz="2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communes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9768D0A2-DEF6-4349-A644-0B26C81A0179}"/>
                </a:ext>
              </a:extLst>
            </p:cNvPr>
            <p:cNvSpPr txBox="1"/>
            <p:nvPr/>
          </p:nvSpPr>
          <p:spPr>
            <a:xfrm>
              <a:off x="6659563" y="3562350"/>
              <a:ext cx="2289175" cy="1200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defTabSz="914400" fontAlgn="auto" latinLnBrk="1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CH" sz="2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Autres </a:t>
              </a:r>
            </a:p>
            <a:p>
              <a:pPr defTabSz="914400" fontAlgn="auto" latinLnBrk="1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CH" sz="2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organismes et </a:t>
              </a:r>
            </a:p>
            <a:p>
              <a:pPr defTabSz="914400" fontAlgn="auto" latinLnBrk="1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CH" sz="24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institutions</a:t>
              </a:r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6B88AA20-4CA4-4F53-985A-3D60A37D6BEC}"/>
              </a:ext>
            </a:extLst>
          </p:cNvPr>
          <p:cNvSpPr txBox="1">
            <a:spLocks/>
          </p:cNvSpPr>
          <p:nvPr/>
        </p:nvSpPr>
        <p:spPr>
          <a:xfrm>
            <a:off x="481806" y="523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defRPr/>
            </a:pPr>
            <a:r>
              <a:rPr lang="fr-CH" altLang="fr-FR" sz="2400" b="1" kern="0" dirty="0">
                <a:solidFill>
                  <a:srgbClr val="00947F"/>
                </a:solidFill>
                <a:latin typeface="Arial"/>
                <a:cs typeface="Arial"/>
              </a:rPr>
              <a:t>Acteurs - politique publique d’intégration</a:t>
            </a:r>
            <a:endParaRPr lang="fr-CH" sz="24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2A5126-E5EA-CA67-EC9E-F7AC0D5F86DB}"/>
              </a:ext>
            </a:extLst>
          </p:cNvPr>
          <p:cNvSpPr txBox="1"/>
          <p:nvPr/>
        </p:nvSpPr>
        <p:spPr>
          <a:xfrm>
            <a:off x="481806" y="625224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le rôle crucial de la société civile  </a:t>
            </a:r>
          </a:p>
        </p:txBody>
      </p:sp>
    </p:spTree>
    <p:extLst>
      <p:ext uri="{BB962C8B-B14F-4D97-AF65-F5344CB8AC3E}">
        <p14:creationId xmlns:p14="http://schemas.microsoft.com/office/powerpoint/2010/main" val="656701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mage 4">
            <a:extLst>
              <a:ext uri="{FF2B5EF4-FFF2-40B4-BE49-F238E27FC236}">
                <a16:creationId xmlns:a16="http://schemas.microsoft.com/office/drawing/2014/main" id="{24674E0B-AC00-47B5-947A-CD4EBDA14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9688"/>
            <a:ext cx="1428751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Image 8">
            <a:extLst>
              <a:ext uri="{FF2B5EF4-FFF2-40B4-BE49-F238E27FC236}">
                <a16:creationId xmlns:a16="http://schemas.microsoft.com/office/drawing/2014/main" id="{59508D03-DD10-4650-AB90-475675755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ZoneTexte 12">
            <a:extLst>
              <a:ext uri="{FF2B5EF4-FFF2-40B4-BE49-F238E27FC236}">
                <a16:creationId xmlns:a16="http://schemas.microsoft.com/office/drawing/2014/main" id="{A7F6C1CB-5F9B-4C34-9CBD-506597FA9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25450"/>
            <a:ext cx="6840538" cy="369888"/>
          </a:xfrm>
          <a:prstGeom prst="rect">
            <a:avLst/>
          </a:prstGeom>
          <a:solidFill>
            <a:srgbClr val="0094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b="1" dirty="0">
                <a:solidFill>
                  <a:srgbClr val="FFFFFF"/>
                </a:solidFill>
                <a:cs typeface="Arial" panose="020B0604020202020204" pitchFamily="34" charset="0"/>
              </a:rPr>
              <a:t>PROGRAMME D’INTEGRATION CANTONAL (PIC)</a:t>
            </a:r>
            <a:endParaRPr kumimoji="0" lang="en-US" alt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5541" name="Espace réservé du contenu 2">
            <a:extLst>
              <a:ext uri="{FF2B5EF4-FFF2-40B4-BE49-F238E27FC236}">
                <a16:creationId xmlns:a16="http://schemas.microsoft.com/office/drawing/2014/main" id="{99FAF834-AB7E-4CA4-8105-8225CD457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1412875"/>
            <a:ext cx="68707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2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altLang="fr-F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A2338D-7524-4F58-B042-8E83E9A5D630}"/>
              </a:ext>
            </a:extLst>
          </p:cNvPr>
          <p:cNvSpPr txBox="1"/>
          <p:nvPr/>
        </p:nvSpPr>
        <p:spPr>
          <a:xfrm>
            <a:off x="1547664" y="1268760"/>
            <a:ext cx="7344816" cy="437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342900">
              <a:spcBef>
                <a:spcPct val="20000"/>
              </a:spcBef>
              <a:buClr>
                <a:srgbClr val="00947F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Implémentation en 2014</a:t>
            </a: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Résultats d’un travail de négociation et de concertation entre la Conférence des Cantons (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CdC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 et l’Office fédéral des migrations (ODM)</a:t>
            </a: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Convention de programme sur 4 ans / différents domaines d’encouragement</a:t>
            </a: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Co-financement 50/50</a:t>
            </a: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Intégration spécifique &gt; subsidiaire</a:t>
            </a: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Public :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migrants amenés à résider légalement et durablement en Suisse</a:t>
            </a: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La politique publique en matière d’intégration ne se limite pas au PIC</a:t>
            </a:r>
            <a:endParaRPr kumimoji="0" lang="fr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6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mage 4">
            <a:extLst>
              <a:ext uri="{FF2B5EF4-FFF2-40B4-BE49-F238E27FC236}">
                <a16:creationId xmlns:a16="http://schemas.microsoft.com/office/drawing/2014/main" id="{24674E0B-AC00-47B5-947A-CD4EBDA14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9688"/>
            <a:ext cx="1428751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Image 8">
            <a:extLst>
              <a:ext uri="{FF2B5EF4-FFF2-40B4-BE49-F238E27FC236}">
                <a16:creationId xmlns:a16="http://schemas.microsoft.com/office/drawing/2014/main" id="{59508D03-DD10-4650-AB90-475675755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ZoneTexte 12">
            <a:extLst>
              <a:ext uri="{FF2B5EF4-FFF2-40B4-BE49-F238E27FC236}">
                <a16:creationId xmlns:a16="http://schemas.microsoft.com/office/drawing/2014/main" id="{A7F6C1CB-5F9B-4C34-9CBD-506597FA9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25450"/>
            <a:ext cx="6840538" cy="369888"/>
          </a:xfrm>
          <a:prstGeom prst="rect">
            <a:avLst/>
          </a:prstGeom>
          <a:solidFill>
            <a:srgbClr val="0094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PRINCIPES DU PIC VAUDOIS</a:t>
            </a:r>
          </a:p>
        </p:txBody>
      </p:sp>
      <p:sp>
        <p:nvSpPr>
          <p:cNvPr id="65541" name="Espace réservé du contenu 2">
            <a:extLst>
              <a:ext uri="{FF2B5EF4-FFF2-40B4-BE49-F238E27FC236}">
                <a16:creationId xmlns:a16="http://schemas.microsoft.com/office/drawing/2014/main" id="{99FAF834-AB7E-4CA4-8105-8225CD457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1412875"/>
            <a:ext cx="68707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2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altLang="fr-F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A2338D-7524-4F58-B042-8E83E9A5D630}"/>
              </a:ext>
            </a:extLst>
          </p:cNvPr>
          <p:cNvSpPr txBox="1"/>
          <p:nvPr/>
        </p:nvSpPr>
        <p:spPr>
          <a:xfrm>
            <a:off x="1662113" y="1176075"/>
            <a:ext cx="6840538" cy="40811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Intégration spécifique : le BCI doit veiller à ce que l’intégration «ordinaire» se développe </a:t>
            </a: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Intégration dans le dispositif des acteurs associatifs en les soutenant et en les outillant </a:t>
            </a: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Sensibilisation des administrations aux thématiques liées à l’intégration </a:t>
            </a: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Appui sur les communes dotés d’un Mini PIC</a:t>
            </a: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Efforts sur les régions péri urbaines 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CH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960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0501AC4F-2BF7-4CA6-B32F-42B3D5C1E55C}"/>
              </a:ext>
            </a:extLst>
          </p:cNvPr>
          <p:cNvSpPr txBox="1"/>
          <p:nvPr/>
        </p:nvSpPr>
        <p:spPr>
          <a:xfrm>
            <a:off x="1115615" y="579417"/>
            <a:ext cx="7632849" cy="369332"/>
          </a:xfrm>
          <a:prstGeom prst="rect">
            <a:avLst/>
          </a:prstGeom>
          <a:solidFill>
            <a:srgbClr val="00947F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 3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3CBB2C9-BCA3-45FA-B773-E834C3B45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064" y="245471"/>
            <a:ext cx="597852" cy="100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e 43">
            <a:extLst>
              <a:ext uri="{FF2B5EF4-FFF2-40B4-BE49-F238E27FC236}">
                <a16:creationId xmlns:a16="http://schemas.microsoft.com/office/drawing/2014/main" id="{15491E1E-8CE3-4958-9A65-1EDB7A09F922}"/>
              </a:ext>
            </a:extLst>
          </p:cNvPr>
          <p:cNvGrpSpPr/>
          <p:nvPr/>
        </p:nvGrpSpPr>
        <p:grpSpPr>
          <a:xfrm>
            <a:off x="395536" y="1099577"/>
            <a:ext cx="8613758" cy="5593364"/>
            <a:chOff x="1724248" y="700767"/>
            <a:chExt cx="8793344" cy="5896532"/>
          </a:xfrm>
        </p:grpSpPr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E875D99B-4FD3-4621-892E-A9FEF3BEAFD8}"/>
                </a:ext>
              </a:extLst>
            </p:cNvPr>
            <p:cNvCxnSpPr>
              <a:cxnSpLocks/>
            </p:cNvCxnSpPr>
            <p:nvPr/>
          </p:nvCxnSpPr>
          <p:spPr>
            <a:xfrm>
              <a:off x="3889421" y="3462009"/>
              <a:ext cx="0" cy="224093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42A77530-9D08-4C1E-89BD-905F61159E53}"/>
                </a:ext>
              </a:extLst>
            </p:cNvPr>
            <p:cNvCxnSpPr>
              <a:cxnSpLocks/>
              <a:endCxn id="79" idx="2"/>
            </p:cNvCxnSpPr>
            <p:nvPr/>
          </p:nvCxnSpPr>
          <p:spPr>
            <a:xfrm>
              <a:off x="8121150" y="3462009"/>
              <a:ext cx="1" cy="20602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40EB2DBA-DDF9-4595-AAB1-ADD7EB0F5EDC}"/>
                </a:ext>
              </a:extLst>
            </p:cNvPr>
            <p:cNvCxnSpPr>
              <a:cxnSpLocks/>
              <a:stCxn id="48" idx="1"/>
              <a:endCxn id="76" idx="2"/>
            </p:cNvCxnSpPr>
            <p:nvPr/>
          </p:nvCxnSpPr>
          <p:spPr>
            <a:xfrm flipH="1">
              <a:off x="5995952" y="2089142"/>
              <a:ext cx="16694" cy="428939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lèche : pentagone 47">
              <a:extLst>
                <a:ext uri="{FF2B5EF4-FFF2-40B4-BE49-F238E27FC236}">
                  <a16:creationId xmlns:a16="http://schemas.microsoft.com/office/drawing/2014/main" id="{B64DB326-DBBB-4399-B07D-5D7CDB8E65CF}"/>
                </a:ext>
              </a:extLst>
            </p:cNvPr>
            <p:cNvSpPr/>
            <p:nvPr/>
          </p:nvSpPr>
          <p:spPr>
            <a:xfrm rot="16200000">
              <a:off x="5318458" y="-1577780"/>
              <a:ext cx="1388375" cy="5945469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49" name="Image 48" descr="Une image contenant texte, Police, Graphique, capture d’écran&#10;&#10;Description générée automatiquement">
              <a:extLst>
                <a:ext uri="{FF2B5EF4-FFF2-40B4-BE49-F238E27FC236}">
                  <a16:creationId xmlns:a16="http://schemas.microsoft.com/office/drawing/2014/main" id="{938791A5-D599-49D1-B1C7-DE80149DC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461" y="838617"/>
              <a:ext cx="1234374" cy="1112675"/>
            </a:xfrm>
            <a:prstGeom prst="rect">
              <a:avLst/>
            </a:prstGeom>
          </p:spPr>
        </p:pic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E24F8F38-BCA2-40F4-B61B-66DFDBBF3613}"/>
                </a:ext>
              </a:extLst>
            </p:cNvPr>
            <p:cNvSpPr txBox="1"/>
            <p:nvPr/>
          </p:nvSpPr>
          <p:spPr>
            <a:xfrm>
              <a:off x="7044611" y="1499178"/>
              <a:ext cx="2696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b="1" dirty="0">
                  <a:solidFill>
                    <a:schemeClr val="bg1"/>
                  </a:solidFill>
                  <a:latin typeface="Mark OT Medium" panose="020B0604020201010104" pitchFamily="34" charset="0"/>
                </a:rPr>
                <a:t>2024-2027</a:t>
              </a:r>
            </a:p>
          </p:txBody>
        </p:sp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AC383E67-F25D-46A2-8978-C65820B85B62}"/>
                </a:ext>
              </a:extLst>
            </p:cNvPr>
            <p:cNvSpPr/>
            <p:nvPr/>
          </p:nvSpPr>
          <p:spPr>
            <a:xfrm>
              <a:off x="3041462" y="2136714"/>
              <a:ext cx="704000" cy="396549"/>
            </a:xfrm>
            <a:prstGeom prst="roundRect">
              <a:avLst/>
            </a:prstGeom>
            <a:solidFill>
              <a:srgbClr val="FF1C57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050" dirty="0">
                  <a:solidFill>
                    <a:schemeClr val="bg1"/>
                  </a:solidFill>
                  <a:latin typeface="Mark OT Medium" panose="020B0604020201010104" pitchFamily="34" charset="0"/>
                </a:rPr>
                <a:t>Pilier A</a:t>
              </a:r>
            </a:p>
          </p:txBody>
        </p:sp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6837CA7B-B695-474A-A083-B8E068772C51}"/>
                </a:ext>
              </a:extLst>
            </p:cNvPr>
            <p:cNvSpPr/>
            <p:nvPr/>
          </p:nvSpPr>
          <p:spPr>
            <a:xfrm>
              <a:off x="3041462" y="2593914"/>
              <a:ext cx="704000" cy="396549"/>
            </a:xfrm>
            <a:prstGeom prst="roundRect">
              <a:avLst/>
            </a:prstGeom>
            <a:solidFill>
              <a:srgbClr val="149449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050" dirty="0">
                  <a:solidFill>
                    <a:schemeClr val="bg1"/>
                  </a:solidFill>
                  <a:latin typeface="Mark OT Medium" panose="020B0604020201010104" pitchFamily="34" charset="0"/>
                </a:rPr>
                <a:t>Pilier B</a:t>
              </a:r>
            </a:p>
          </p:txBody>
        </p:sp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C317F8C7-EC9E-4D81-9313-25A8A2A3A4A7}"/>
                </a:ext>
              </a:extLst>
            </p:cNvPr>
            <p:cNvSpPr/>
            <p:nvPr/>
          </p:nvSpPr>
          <p:spPr>
            <a:xfrm>
              <a:off x="3039911" y="3051114"/>
              <a:ext cx="704000" cy="377886"/>
            </a:xfrm>
            <a:prstGeom prst="roundRect">
              <a:avLst/>
            </a:prstGeom>
            <a:solidFill>
              <a:srgbClr val="CAE34A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050" dirty="0">
                  <a:solidFill>
                    <a:schemeClr val="bg1"/>
                  </a:solidFill>
                  <a:latin typeface="Mark OT Medium" panose="020B0604020201010104" pitchFamily="34" charset="0"/>
                </a:rPr>
                <a:t>Pilier C</a:t>
              </a:r>
            </a:p>
          </p:txBody>
        </p:sp>
        <p:sp>
          <p:nvSpPr>
            <p:cNvPr id="54" name="Flèche : droite 53">
              <a:extLst>
                <a:ext uri="{FF2B5EF4-FFF2-40B4-BE49-F238E27FC236}">
                  <a16:creationId xmlns:a16="http://schemas.microsoft.com/office/drawing/2014/main" id="{F6DAC803-2D3F-46EA-B6F7-364D390C48CE}"/>
                </a:ext>
              </a:extLst>
            </p:cNvPr>
            <p:cNvSpPr/>
            <p:nvPr/>
          </p:nvSpPr>
          <p:spPr>
            <a:xfrm>
              <a:off x="3778975" y="2114298"/>
              <a:ext cx="5206405" cy="471948"/>
            </a:xfrm>
            <a:prstGeom prst="rightArrow">
              <a:avLst>
                <a:gd name="adj1" fmla="val 50000"/>
                <a:gd name="adj2" fmla="val 48700"/>
              </a:avLst>
            </a:prstGeom>
            <a:solidFill>
              <a:srgbClr val="FF1C57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DBB5C90A-93BC-4491-8668-9AB103533405}"/>
                </a:ext>
              </a:extLst>
            </p:cNvPr>
            <p:cNvSpPr txBox="1"/>
            <p:nvPr/>
          </p:nvSpPr>
          <p:spPr>
            <a:xfrm>
              <a:off x="3035881" y="2219744"/>
              <a:ext cx="5550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50" dirty="0">
                  <a:solidFill>
                    <a:schemeClr val="bg1"/>
                  </a:solidFill>
                  <a:effectLst/>
                  <a:latin typeface="Mark OT Medium" panose="020B06040202010101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Ancrage dans les structures ordinaires, innovation, qualité</a:t>
              </a:r>
              <a:endParaRPr lang="fr-CH" sz="1400" dirty="0"/>
            </a:p>
          </p:txBody>
        </p:sp>
        <p:sp>
          <p:nvSpPr>
            <p:cNvPr id="56" name="Flèche : droite 55">
              <a:extLst>
                <a:ext uri="{FF2B5EF4-FFF2-40B4-BE49-F238E27FC236}">
                  <a16:creationId xmlns:a16="http://schemas.microsoft.com/office/drawing/2014/main" id="{E0EFE940-C837-4ABD-8E41-C349C03F0621}"/>
                </a:ext>
              </a:extLst>
            </p:cNvPr>
            <p:cNvSpPr/>
            <p:nvPr/>
          </p:nvSpPr>
          <p:spPr>
            <a:xfrm>
              <a:off x="3778975" y="2573210"/>
              <a:ext cx="5206405" cy="471948"/>
            </a:xfrm>
            <a:prstGeom prst="rightArrow">
              <a:avLst>
                <a:gd name="adj1" fmla="val 50000"/>
                <a:gd name="adj2" fmla="val 48700"/>
              </a:avLst>
            </a:prstGeom>
            <a:solidFill>
              <a:srgbClr val="149449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7" name="Flèche : droite 56">
              <a:extLst>
                <a:ext uri="{FF2B5EF4-FFF2-40B4-BE49-F238E27FC236}">
                  <a16:creationId xmlns:a16="http://schemas.microsoft.com/office/drawing/2014/main" id="{E2DA2799-268F-4EFF-8DEA-1D0F121487B5}"/>
                </a:ext>
              </a:extLst>
            </p:cNvPr>
            <p:cNvSpPr/>
            <p:nvPr/>
          </p:nvSpPr>
          <p:spPr>
            <a:xfrm>
              <a:off x="3778975" y="3017927"/>
              <a:ext cx="5206405" cy="471948"/>
            </a:xfrm>
            <a:prstGeom prst="rightArrow">
              <a:avLst>
                <a:gd name="adj1" fmla="val 50000"/>
                <a:gd name="adj2" fmla="val 48700"/>
              </a:avLst>
            </a:prstGeom>
            <a:solidFill>
              <a:srgbClr val="CAE34A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43957C93-CC9B-49D0-BFA0-3F15BD6BDBE1}"/>
                </a:ext>
              </a:extLst>
            </p:cNvPr>
            <p:cNvSpPr txBox="1"/>
            <p:nvPr/>
          </p:nvSpPr>
          <p:spPr>
            <a:xfrm>
              <a:off x="2004166" y="2689132"/>
              <a:ext cx="8513426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effectLst/>
                  <a:latin typeface="Mark OT Medium" panose="020B06040202010101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Domaine étranger - renforcement du potentiel des personnes migrantes</a:t>
              </a:r>
              <a:endParaRPr lang="fr-CH" sz="1050" dirty="0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3891C504-0C60-4F5A-A328-C4AB8F18FBAA}"/>
                </a:ext>
              </a:extLst>
            </p:cNvPr>
            <p:cNvSpPr txBox="1"/>
            <p:nvPr/>
          </p:nvSpPr>
          <p:spPr>
            <a:xfrm>
              <a:off x="1724248" y="3135368"/>
              <a:ext cx="80822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effectLst/>
                  <a:latin typeface="Mark OT Medium" panose="020B06040202010101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Domaine asile – Autonomisation des personnes réfugiées</a:t>
              </a:r>
              <a:endParaRPr lang="fr-CH" sz="1050" dirty="0"/>
            </a:p>
          </p:txBody>
        </p:sp>
        <p:sp>
          <p:nvSpPr>
            <p:cNvPr id="60" name="Rectangle : coins arrondis 59">
              <a:extLst>
                <a:ext uri="{FF2B5EF4-FFF2-40B4-BE49-F238E27FC236}">
                  <a16:creationId xmlns:a16="http://schemas.microsoft.com/office/drawing/2014/main" id="{851035B4-B875-4572-AC68-05841E451F9F}"/>
                </a:ext>
              </a:extLst>
            </p:cNvPr>
            <p:cNvSpPr/>
            <p:nvPr/>
          </p:nvSpPr>
          <p:spPr>
            <a:xfrm>
              <a:off x="3039910" y="3543897"/>
              <a:ext cx="1711109" cy="61693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1" name="Rectangle : coins arrondis 60">
              <a:extLst>
                <a:ext uri="{FF2B5EF4-FFF2-40B4-BE49-F238E27FC236}">
                  <a16:creationId xmlns:a16="http://schemas.microsoft.com/office/drawing/2014/main" id="{DE7B7D33-97AA-4971-AAB5-9E2E2CC62227}"/>
                </a:ext>
              </a:extLst>
            </p:cNvPr>
            <p:cNvSpPr/>
            <p:nvPr/>
          </p:nvSpPr>
          <p:spPr>
            <a:xfrm>
              <a:off x="5157090" y="3552902"/>
              <a:ext cx="1711109" cy="61693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id="{01F67423-FA13-4904-8F4D-A238429CEFEA}"/>
                </a:ext>
              </a:extLst>
            </p:cNvPr>
            <p:cNvSpPr/>
            <p:nvPr/>
          </p:nvSpPr>
          <p:spPr>
            <a:xfrm>
              <a:off x="7274271" y="3574129"/>
              <a:ext cx="1711109" cy="61693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C7B28DE9-F188-4559-84BF-25B22DF827CA}"/>
                </a:ext>
              </a:extLst>
            </p:cNvPr>
            <p:cNvSpPr txBox="1"/>
            <p:nvPr/>
          </p:nvSpPr>
          <p:spPr>
            <a:xfrm>
              <a:off x="2990519" y="3702114"/>
              <a:ext cx="17358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>
                  <a:solidFill>
                    <a:schemeClr val="bg1"/>
                  </a:solidFill>
                  <a:latin typeface="Mark OT Medium" panose="020B0604020201010104" pitchFamily="34" charset="0"/>
                </a:rPr>
                <a:t>Information &amp; conseil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00D6B65F-805E-4947-91F0-1B4E9A16CB3D}"/>
                </a:ext>
              </a:extLst>
            </p:cNvPr>
            <p:cNvSpPr txBox="1"/>
            <p:nvPr/>
          </p:nvSpPr>
          <p:spPr>
            <a:xfrm>
              <a:off x="5144736" y="3721952"/>
              <a:ext cx="17358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>
                  <a:solidFill>
                    <a:schemeClr val="bg1"/>
                  </a:solidFill>
                  <a:latin typeface="Mark OT Medium" panose="020B0604020201010104" pitchFamily="34" charset="0"/>
                </a:rPr>
                <a:t>Travail &amp; formation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8BAFEEF3-BEA1-4A2A-AC7D-0AF87F50C329}"/>
                </a:ext>
              </a:extLst>
            </p:cNvPr>
            <p:cNvSpPr txBox="1"/>
            <p:nvPr/>
          </p:nvSpPr>
          <p:spPr>
            <a:xfrm>
              <a:off x="7261917" y="3661400"/>
              <a:ext cx="1735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>
                  <a:solidFill>
                    <a:schemeClr val="bg1"/>
                  </a:solidFill>
                  <a:latin typeface="Mark OT Medium" panose="020B0604020201010104" pitchFamily="34" charset="0"/>
                </a:rPr>
                <a:t>Communication &amp; intégration sociale</a:t>
              </a:r>
            </a:p>
          </p:txBody>
        </p:sp>
        <p:sp>
          <p:nvSpPr>
            <p:cNvPr id="66" name="Rectangle : coins arrondis 65">
              <a:extLst>
                <a:ext uri="{FF2B5EF4-FFF2-40B4-BE49-F238E27FC236}">
                  <a16:creationId xmlns:a16="http://schemas.microsoft.com/office/drawing/2014/main" id="{233C9D9E-DA97-4CD4-8656-464E3C870A7A}"/>
                </a:ext>
              </a:extLst>
            </p:cNvPr>
            <p:cNvSpPr/>
            <p:nvPr/>
          </p:nvSpPr>
          <p:spPr>
            <a:xfrm>
              <a:off x="3019229" y="4273855"/>
              <a:ext cx="1727761" cy="699132"/>
            </a:xfrm>
            <a:prstGeom prst="roundRect">
              <a:avLst/>
            </a:prstGeom>
            <a:solidFill>
              <a:srgbClr val="00AFB9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64CEE4C4-AF09-4C66-B363-9E57900676C9}"/>
                </a:ext>
              </a:extLst>
            </p:cNvPr>
            <p:cNvSpPr txBox="1"/>
            <p:nvPr/>
          </p:nvSpPr>
          <p:spPr>
            <a:xfrm>
              <a:off x="2981868" y="4432592"/>
              <a:ext cx="1735815" cy="421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>
                  <a:solidFill>
                    <a:schemeClr val="bg1"/>
                  </a:solidFill>
                  <a:latin typeface="Mark OT Medium" panose="020B0604020201010104" pitchFamily="34" charset="0"/>
                </a:rPr>
                <a:t> I</a:t>
              </a:r>
              <a:r>
                <a:rPr lang="fr-FR" sz="1000" dirty="0" err="1">
                  <a:solidFill>
                    <a:schemeClr val="bg1"/>
                  </a:solidFill>
                  <a:latin typeface="Mark OT Medium" panose="020B0604020201010104" pitchFamily="34" charset="0"/>
                </a:rPr>
                <a:t>nformation</a:t>
              </a:r>
              <a:r>
                <a:rPr lang="fr-FR" sz="1000" dirty="0">
                  <a:solidFill>
                    <a:schemeClr val="bg1"/>
                  </a:solidFill>
                  <a:latin typeface="Mark OT Medium" panose="020B0604020201010104" pitchFamily="34" charset="0"/>
                </a:rPr>
                <a:t> et </a:t>
              </a:r>
            </a:p>
            <a:p>
              <a:pPr algn="ctr"/>
              <a:r>
                <a:rPr lang="fr-FR" sz="1000" dirty="0">
                  <a:solidFill>
                    <a:schemeClr val="bg1"/>
                  </a:solidFill>
                  <a:latin typeface="Mark OT Medium" panose="020B0604020201010104" pitchFamily="34" charset="0"/>
                </a:rPr>
                <a:t>conseil</a:t>
              </a:r>
              <a:endParaRPr lang="fr-CH" sz="1000" dirty="0">
                <a:solidFill>
                  <a:schemeClr val="bg1"/>
                </a:solidFill>
                <a:latin typeface="Mark OT Medium" panose="020B0604020201010104" pitchFamily="34" charset="0"/>
              </a:endParaRPr>
            </a:p>
          </p:txBody>
        </p:sp>
        <p:sp>
          <p:nvSpPr>
            <p:cNvPr id="68" name="Rectangle : coins arrondis 67">
              <a:extLst>
                <a:ext uri="{FF2B5EF4-FFF2-40B4-BE49-F238E27FC236}">
                  <a16:creationId xmlns:a16="http://schemas.microsoft.com/office/drawing/2014/main" id="{FBF010B0-5D6E-4A4A-8CBA-C0A5A0EEBD02}"/>
                </a:ext>
              </a:extLst>
            </p:cNvPr>
            <p:cNvSpPr/>
            <p:nvPr/>
          </p:nvSpPr>
          <p:spPr>
            <a:xfrm>
              <a:off x="3035881" y="5086011"/>
              <a:ext cx="1711109" cy="616934"/>
            </a:xfrm>
            <a:prstGeom prst="roundRect">
              <a:avLst/>
            </a:prstGeom>
            <a:solidFill>
              <a:srgbClr val="00AFB9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8D6659A2-6788-43BB-9901-7973559C7AB8}"/>
                </a:ext>
              </a:extLst>
            </p:cNvPr>
            <p:cNvSpPr txBox="1"/>
            <p:nvPr/>
          </p:nvSpPr>
          <p:spPr>
            <a:xfrm>
              <a:off x="2903518" y="4750578"/>
              <a:ext cx="1975833" cy="1095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CH" sz="1050" dirty="0">
                <a:solidFill>
                  <a:schemeClr val="bg1"/>
                </a:solidFill>
                <a:latin typeface="Mark OT Medium" panose="020B0604020201010104" pitchFamily="34" charset="0"/>
              </a:endParaRPr>
            </a:p>
            <a:p>
              <a:pPr algn="ctr"/>
              <a:r>
                <a:rPr lang="fr-CH" sz="1050" dirty="0">
                  <a:solidFill>
                    <a:schemeClr val="bg1"/>
                  </a:solidFill>
                  <a:latin typeface="Mark OT Medium" panose="020B0604020201010104" pitchFamily="34" charset="0"/>
                </a:rPr>
                <a:t> </a:t>
              </a:r>
            </a:p>
            <a:p>
              <a:pPr algn="ctr"/>
              <a:r>
                <a:rPr lang="fr-FR" sz="1000" dirty="0">
                  <a:solidFill>
                    <a:schemeClr val="bg1"/>
                  </a:solidFill>
                  <a:latin typeface="Mark OT Medium" panose="020B0604020201010104" pitchFamily="34" charset="0"/>
                </a:rPr>
                <a:t>Diversité et </a:t>
              </a:r>
            </a:p>
            <a:p>
              <a:pPr algn="ctr"/>
              <a:r>
                <a:rPr lang="fr-FR" sz="1000" dirty="0">
                  <a:solidFill>
                    <a:schemeClr val="bg1"/>
                  </a:solidFill>
                  <a:latin typeface="Mark OT Medium" panose="020B0604020201010104" pitchFamily="34" charset="0"/>
                </a:rPr>
                <a:t>protection contre les discriminations</a:t>
              </a:r>
            </a:p>
            <a:p>
              <a:pPr algn="ctr"/>
              <a:endParaRPr lang="fr-CH" sz="1050" dirty="0">
                <a:solidFill>
                  <a:schemeClr val="bg1"/>
                </a:solidFill>
                <a:latin typeface="Mark OT Medium" panose="020B0604020201010104" pitchFamily="34" charset="0"/>
              </a:endParaRPr>
            </a:p>
          </p:txBody>
        </p:sp>
        <p:sp>
          <p:nvSpPr>
            <p:cNvPr id="70" name="Rectangle : coins arrondis 69">
              <a:extLst>
                <a:ext uri="{FF2B5EF4-FFF2-40B4-BE49-F238E27FC236}">
                  <a16:creationId xmlns:a16="http://schemas.microsoft.com/office/drawing/2014/main" id="{6C2FF283-A9B7-4FBE-A47B-80CD26E8A9F9}"/>
                </a:ext>
              </a:extLst>
            </p:cNvPr>
            <p:cNvSpPr/>
            <p:nvPr/>
          </p:nvSpPr>
          <p:spPr>
            <a:xfrm>
              <a:off x="5148762" y="4273855"/>
              <a:ext cx="1727761" cy="699132"/>
            </a:xfrm>
            <a:prstGeom prst="roundRect">
              <a:avLst/>
            </a:prstGeom>
            <a:solidFill>
              <a:srgbClr val="00AFB9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71" name="Rectangle : coins arrondis 70">
              <a:extLst>
                <a:ext uri="{FF2B5EF4-FFF2-40B4-BE49-F238E27FC236}">
                  <a16:creationId xmlns:a16="http://schemas.microsoft.com/office/drawing/2014/main" id="{24FE7E9F-1264-4716-87D2-5A3787DEB5E0}"/>
                </a:ext>
              </a:extLst>
            </p:cNvPr>
            <p:cNvSpPr/>
            <p:nvPr/>
          </p:nvSpPr>
          <p:spPr>
            <a:xfrm>
              <a:off x="5140438" y="5086011"/>
              <a:ext cx="1727761" cy="699132"/>
            </a:xfrm>
            <a:prstGeom prst="roundRect">
              <a:avLst/>
            </a:prstGeom>
            <a:solidFill>
              <a:srgbClr val="00AFB9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72" name="Rectangle : coins arrondis 71">
              <a:extLst>
                <a:ext uri="{FF2B5EF4-FFF2-40B4-BE49-F238E27FC236}">
                  <a16:creationId xmlns:a16="http://schemas.microsoft.com/office/drawing/2014/main" id="{3B06BD55-D1AB-4730-969D-8CCB9DBD1441}"/>
                </a:ext>
              </a:extLst>
            </p:cNvPr>
            <p:cNvSpPr/>
            <p:nvPr/>
          </p:nvSpPr>
          <p:spPr>
            <a:xfrm>
              <a:off x="5140437" y="5898167"/>
              <a:ext cx="1727761" cy="699132"/>
            </a:xfrm>
            <a:prstGeom prst="roundRect">
              <a:avLst/>
            </a:prstGeom>
            <a:solidFill>
              <a:srgbClr val="00AFB9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73" name="Rectangle : coins arrondis 72">
              <a:extLst>
                <a:ext uri="{FF2B5EF4-FFF2-40B4-BE49-F238E27FC236}">
                  <a16:creationId xmlns:a16="http://schemas.microsoft.com/office/drawing/2014/main" id="{2C782CB9-371A-49F1-8008-3CE3516DDDD6}"/>
                </a:ext>
              </a:extLst>
            </p:cNvPr>
            <p:cNvSpPr/>
            <p:nvPr/>
          </p:nvSpPr>
          <p:spPr>
            <a:xfrm>
              <a:off x="7265943" y="4295038"/>
              <a:ext cx="1727761" cy="699132"/>
            </a:xfrm>
            <a:prstGeom prst="roundRect">
              <a:avLst/>
            </a:prstGeom>
            <a:solidFill>
              <a:srgbClr val="00AFB9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id="{0F2B83D3-5A2C-415E-9461-35C90670FE95}"/>
                </a:ext>
              </a:extLst>
            </p:cNvPr>
            <p:cNvSpPr/>
            <p:nvPr/>
          </p:nvSpPr>
          <p:spPr>
            <a:xfrm>
              <a:off x="7274271" y="5100426"/>
              <a:ext cx="1727761" cy="699132"/>
            </a:xfrm>
            <a:prstGeom prst="roundRect">
              <a:avLst/>
            </a:prstGeom>
            <a:solidFill>
              <a:srgbClr val="00AFB9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2D85BD71-D5E8-4244-992F-747291D26CC9}"/>
                </a:ext>
              </a:extLst>
            </p:cNvPr>
            <p:cNvSpPr txBox="1"/>
            <p:nvPr/>
          </p:nvSpPr>
          <p:spPr>
            <a:xfrm>
              <a:off x="5136410" y="4475518"/>
              <a:ext cx="17190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00" dirty="0">
                  <a:solidFill>
                    <a:schemeClr val="bg1"/>
                  </a:solidFill>
                  <a:latin typeface="Mark OT Medium" panose="020B0604020201010104" pitchFamily="34" charset="0"/>
                </a:rPr>
                <a:t>Langue</a:t>
              </a:r>
              <a:endParaRPr lang="fr-CH" sz="1100" dirty="0">
                <a:solidFill>
                  <a:schemeClr val="bg1"/>
                </a:solidFill>
                <a:latin typeface="Mark OT Medium" panose="020B0604020201010104" pitchFamily="34" charset="0"/>
              </a:endParaRP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BE4AD7CE-A286-44D4-9E96-FC7552A2747B}"/>
                </a:ext>
              </a:extLst>
            </p:cNvPr>
            <p:cNvSpPr txBox="1"/>
            <p:nvPr/>
          </p:nvSpPr>
          <p:spPr>
            <a:xfrm>
              <a:off x="4974250" y="6116928"/>
              <a:ext cx="20434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50" dirty="0">
                  <a:solidFill>
                    <a:schemeClr val="bg1"/>
                  </a:solidFill>
                  <a:latin typeface="Mark OT Medium" panose="020B0604020201010104" pitchFamily="34" charset="0"/>
                </a:rPr>
                <a:t>Petite enfance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197DEC39-A827-4991-A3A8-5812F6A456D9}"/>
                </a:ext>
              </a:extLst>
            </p:cNvPr>
            <p:cNvSpPr txBox="1"/>
            <p:nvPr/>
          </p:nvSpPr>
          <p:spPr>
            <a:xfrm>
              <a:off x="5136410" y="5271367"/>
              <a:ext cx="17139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  <a:latin typeface="Mark OT Medium" panose="020B0604020201010104" pitchFamily="34" charset="0"/>
                </a:rPr>
                <a:t>Employabilité</a:t>
              </a:r>
              <a:endParaRPr lang="fr-CH" sz="1000" dirty="0">
                <a:solidFill>
                  <a:schemeClr val="bg1"/>
                </a:solidFill>
                <a:latin typeface="Mark OT Medium" panose="020B0604020201010104" pitchFamily="34" charset="0"/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8653287D-D1A5-451D-A0B3-3FEF787946F2}"/>
                </a:ext>
              </a:extLst>
            </p:cNvPr>
            <p:cNvSpPr txBox="1"/>
            <p:nvPr/>
          </p:nvSpPr>
          <p:spPr>
            <a:xfrm>
              <a:off x="7527213" y="4481067"/>
              <a:ext cx="12052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050" dirty="0">
                  <a:solidFill>
                    <a:schemeClr val="bg1"/>
                  </a:solidFill>
                  <a:latin typeface="Mark OT Medium" panose="020B0604020201010104" pitchFamily="34" charset="0"/>
                </a:rPr>
                <a:t>Interprétariat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B334E9B5-8EB8-430E-A06F-F9AA4D905042}"/>
                </a:ext>
              </a:extLst>
            </p:cNvPr>
            <p:cNvSpPr txBox="1"/>
            <p:nvPr/>
          </p:nvSpPr>
          <p:spPr>
            <a:xfrm>
              <a:off x="7431156" y="5268376"/>
              <a:ext cx="137998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latin typeface="Mark OT Medium" panose="020B0604020201010104" pitchFamily="34" charset="0"/>
                </a:rPr>
                <a:t>Vivre-ensemble</a:t>
              </a:r>
              <a:endParaRPr lang="fr-CH" sz="1050" dirty="0">
                <a:solidFill>
                  <a:schemeClr val="bg1"/>
                </a:solidFill>
                <a:latin typeface="Mark OT Medium" panose="020B0604020201010104" pitchFamily="34" charset="0"/>
              </a:endParaRPr>
            </a:p>
          </p:txBody>
        </p: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33C22A34-77E8-4A5B-A1B1-7866128561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92941" y="3462009"/>
              <a:ext cx="4237342" cy="498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2">
            <a:extLst>
              <a:ext uri="{FF2B5EF4-FFF2-40B4-BE49-F238E27FC236}">
                <a16:creationId xmlns:a16="http://schemas.microsoft.com/office/drawing/2014/main" id="{7C08F1F9-8D62-4D30-9221-B913BDFFE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013430"/>
            <a:ext cx="8929861" cy="584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6550">
              <a:lnSpc>
                <a:spcPct val="140000"/>
              </a:lnSpc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120000"/>
              </a:lnSpc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200"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None/>
            </a:pPr>
            <a:endParaRPr lang="fr-FR" altLang="fr-FR" dirty="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  <a:buFontTx/>
              <a:buNone/>
            </a:pPr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8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47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 4">
            <a:extLst>
              <a:ext uri="{FF2B5EF4-FFF2-40B4-BE49-F238E27FC236}">
                <a16:creationId xmlns:a16="http://schemas.microsoft.com/office/drawing/2014/main" id="{16DD10E4-211D-4433-9035-D3DFC1E1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9688"/>
            <a:ext cx="1428751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Image 8">
            <a:extLst>
              <a:ext uri="{FF2B5EF4-FFF2-40B4-BE49-F238E27FC236}">
                <a16:creationId xmlns:a16="http://schemas.microsoft.com/office/drawing/2014/main" id="{4DDDB04A-775D-4482-916A-C1ED61356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EFFB101-9E60-46B5-ADAE-7D1400B1E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310469"/>
              </p:ext>
            </p:extLst>
          </p:nvPr>
        </p:nvGraphicFramePr>
        <p:xfrm>
          <a:off x="1691680" y="1052736"/>
          <a:ext cx="6840760" cy="566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6866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age 4">
            <a:extLst>
              <a:ext uri="{FF2B5EF4-FFF2-40B4-BE49-F238E27FC236}">
                <a16:creationId xmlns:a16="http://schemas.microsoft.com/office/drawing/2014/main" id="{9011192F-DF47-41D7-91E5-6F6A1B985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9688"/>
            <a:ext cx="1428751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Image 8">
            <a:extLst>
              <a:ext uri="{FF2B5EF4-FFF2-40B4-BE49-F238E27FC236}">
                <a16:creationId xmlns:a16="http://schemas.microsoft.com/office/drawing/2014/main" id="{7EC42E2C-A48F-42D0-8A55-D9B1FF63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ZoneTexte 12">
            <a:extLst>
              <a:ext uri="{FF2B5EF4-FFF2-40B4-BE49-F238E27FC236}">
                <a16:creationId xmlns:a16="http://schemas.microsoft.com/office/drawing/2014/main" id="{40C52356-EF71-4B4A-A5C2-8C8762B81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25450"/>
            <a:ext cx="6840538" cy="369888"/>
          </a:xfrm>
          <a:prstGeom prst="rect">
            <a:avLst/>
          </a:prstGeom>
          <a:solidFill>
            <a:srgbClr val="0094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Cadre </a:t>
            </a:r>
            <a:r>
              <a:rPr kumimoji="0" lang="en-US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fédéral</a:t>
            </a:r>
            <a:r>
              <a:rPr lang="en-US" altLang="fr-FR" b="1" dirty="0">
                <a:solidFill>
                  <a:srgbClr val="FFFFFF"/>
                </a:solidFill>
                <a:cs typeface="Arial" panose="020B0604020202020204" pitchFamily="34" charset="0"/>
              </a:rPr>
              <a:t> - </a:t>
            </a:r>
            <a:r>
              <a:rPr kumimoji="0" lang="en-US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contexte</a:t>
            </a:r>
            <a:endParaRPr kumimoji="0" lang="en-US" alt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45" name="Espace réservé du contenu 2">
            <a:extLst>
              <a:ext uri="{FF2B5EF4-FFF2-40B4-BE49-F238E27FC236}">
                <a16:creationId xmlns:a16="http://schemas.microsoft.com/office/drawing/2014/main" id="{1D1DB9C6-B117-44D0-BDAD-672AFFD45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1412875"/>
            <a:ext cx="68707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2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altLang="fr-F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1889B8-5C95-4511-BE86-E5C9E76C30BE}"/>
              </a:ext>
            </a:extLst>
          </p:cNvPr>
          <p:cNvSpPr txBox="1"/>
          <p:nvPr/>
        </p:nvSpPr>
        <p:spPr>
          <a:xfrm>
            <a:off x="1692275" y="644525"/>
            <a:ext cx="6840538" cy="62847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Révision de la </a:t>
            </a:r>
            <a:r>
              <a:rPr kumimoji="0" lang="fr-FR" alt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LAsi</a:t>
            </a: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entrée en vigueur le 01.03.2019.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L’AIS pose un cadre et des objectifs similaires à tous les cantons → première politique publique dans le cadre de l’asile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L’AIS répond à la demande des cantons d’augmenter les forfaits d’intégration → CHF 6000.- à 18000.- par bénéficiaire.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Tx/>
              <a:buNone/>
              <a:tabLst/>
              <a:defRPr/>
            </a:pP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objectif général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Favoriser une intégration socioprofessionnelle rapide et durable du public asile,  afin de baisser les coûts de l’assistance et de renforcer la cohésion sociale.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Statuts concernés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F, F réfugiés et B réfugiés. Recommandation du SEM de prendre en compte également les requérant-e-s d’asile (N).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Tx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Temporalité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F, F réfugiés → jusqu’à 7 ans dès l’entrée en CH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 réfugiés → jusqu’à 5 ans dès l’entrée en 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Tx/>
              <a:buNone/>
              <a:tabLst/>
              <a:defRPr/>
            </a:pPr>
            <a:endParaRPr kumimoji="0" lang="fr-CH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Tx/>
              <a:buNone/>
              <a:tabLst/>
              <a:defRPr/>
            </a:pPr>
            <a:r>
              <a:rPr kumimoji="0" lang="fr-CH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CH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age 4">
            <a:extLst>
              <a:ext uri="{FF2B5EF4-FFF2-40B4-BE49-F238E27FC236}">
                <a16:creationId xmlns:a16="http://schemas.microsoft.com/office/drawing/2014/main" id="{9011192F-DF47-41D7-91E5-6F6A1B985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9688"/>
            <a:ext cx="1428751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Image 8">
            <a:extLst>
              <a:ext uri="{FF2B5EF4-FFF2-40B4-BE49-F238E27FC236}">
                <a16:creationId xmlns:a16="http://schemas.microsoft.com/office/drawing/2014/main" id="{7EC42E2C-A48F-42D0-8A55-D9B1FF63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ZoneTexte 12">
            <a:extLst>
              <a:ext uri="{FF2B5EF4-FFF2-40B4-BE49-F238E27FC236}">
                <a16:creationId xmlns:a16="http://schemas.microsoft.com/office/drawing/2014/main" id="{40C52356-EF71-4B4A-A5C2-8C8762B81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25450"/>
            <a:ext cx="6840538" cy="369888"/>
          </a:xfrm>
          <a:prstGeom prst="rect">
            <a:avLst/>
          </a:prstGeom>
          <a:solidFill>
            <a:srgbClr val="0094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cadre </a:t>
            </a:r>
            <a:r>
              <a:rPr kumimoji="0" lang="en-US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fédéral</a:t>
            </a: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- </a:t>
            </a:r>
            <a:r>
              <a:rPr kumimoji="0" lang="en-US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contexte</a:t>
            </a:r>
            <a:endParaRPr kumimoji="0" lang="en-US" alt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1445" name="Espace réservé du contenu 2">
            <a:extLst>
              <a:ext uri="{FF2B5EF4-FFF2-40B4-BE49-F238E27FC236}">
                <a16:creationId xmlns:a16="http://schemas.microsoft.com/office/drawing/2014/main" id="{1D1DB9C6-B117-44D0-BDAD-672AFFD45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1412875"/>
            <a:ext cx="68707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2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altLang="fr-F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1889B8-5C95-4511-BE86-E5C9E76C30BE}"/>
              </a:ext>
            </a:extLst>
          </p:cNvPr>
          <p:cNvSpPr txBox="1"/>
          <p:nvPr/>
        </p:nvSpPr>
        <p:spPr>
          <a:xfrm>
            <a:off x="1692275" y="644525"/>
            <a:ext cx="6840538" cy="48644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Tx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ublics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cible :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Bénéficiaires entre 16 et 25 ans → formation </a:t>
            </a:r>
            <a:r>
              <a:rPr kumimoji="0" lang="fr-CH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postobligatoire</a:t>
            </a:r>
            <a:endParaRPr kumimoji="0" lang="fr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Bénéficiaires entre 26 et </a:t>
            </a: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55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ans 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→ 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emploi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fr-CH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Enfants de 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0-4 ans 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→ 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encouragement linguistique précoce</a:t>
            </a:r>
            <a:endParaRPr lang="fr-FR" sz="16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Trois axes principaux: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1. Gestion continue des cas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2. Evaluation du potentiel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3. Eventail modulaire de mesures d’insertion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fr-FR" sz="16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Cinq objectifs d’efficacité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Tx/>
              <a:buNone/>
              <a:tabLst/>
              <a:defRPr/>
            </a:pPr>
            <a:endParaRPr kumimoji="0" lang="fr-CH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CH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632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Image 4">
            <a:extLst>
              <a:ext uri="{FF2B5EF4-FFF2-40B4-BE49-F238E27FC236}">
                <a16:creationId xmlns:a16="http://schemas.microsoft.com/office/drawing/2014/main" id="{695D8E4E-A94D-4E4E-9DF4-363D6166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9688"/>
            <a:ext cx="1428751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Image 8">
            <a:extLst>
              <a:ext uri="{FF2B5EF4-FFF2-40B4-BE49-F238E27FC236}">
                <a16:creationId xmlns:a16="http://schemas.microsoft.com/office/drawing/2014/main" id="{D67955B4-AA22-42D6-98F2-1F9AB2F2C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Espace réservé du contenu 2">
            <a:extLst>
              <a:ext uri="{FF2B5EF4-FFF2-40B4-BE49-F238E27FC236}">
                <a16:creationId xmlns:a16="http://schemas.microsoft.com/office/drawing/2014/main" id="{39822604-41EB-4544-916C-EEFBE1136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1412875"/>
            <a:ext cx="68707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buClr>
                <a:srgbClr val="00927F"/>
              </a:buClr>
              <a:buFont typeface="Arial" panose="020B0604020202020204" pitchFamily="34" charset="0"/>
              <a:buNone/>
            </a:pPr>
            <a:r>
              <a:rPr lang="fr-CH" altLang="fr-FR" sz="1700">
                <a:solidFill>
                  <a:srgbClr val="000000"/>
                </a:solidFill>
                <a:latin typeface="Tw Cen MT" panose="020B0602020104020603" pitchFamily="34" charset="0"/>
              </a:rPr>
              <a:t>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CE157C-6E0A-4558-ADED-D70B8954A29C}"/>
              </a:ext>
            </a:extLst>
          </p:cNvPr>
          <p:cNvSpPr txBox="1"/>
          <p:nvPr/>
        </p:nvSpPr>
        <p:spPr>
          <a:xfrm>
            <a:off x="1692275" y="1144588"/>
            <a:ext cx="6840538" cy="14527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tabLst>
                <a:tab pos="2149475" algn="l"/>
              </a:tabLst>
              <a:defRPr/>
            </a:pPr>
            <a:r>
              <a:rPr lang="fr-FR" altLang="fr-FR" sz="1400" dirty="0">
                <a:solidFill>
                  <a:srgbClr val="000000"/>
                </a:solidFill>
              </a:rPr>
              <a:t>       </a:t>
            </a:r>
          </a:p>
          <a:p>
            <a:pPr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defRPr/>
            </a:pPr>
            <a:endParaRPr lang="fr-FR" sz="1400" dirty="0">
              <a:solidFill>
                <a:srgbClr val="000000"/>
              </a:solidFill>
            </a:endParaRPr>
          </a:p>
          <a:p>
            <a:pPr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defRPr/>
            </a:pPr>
            <a:endParaRPr lang="fr-FR" altLang="fr-FR" sz="1400" b="1" dirty="0">
              <a:solidFill>
                <a:srgbClr val="000000"/>
              </a:solidFill>
            </a:endParaRPr>
          </a:p>
          <a:p>
            <a:pPr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defRPr/>
            </a:pPr>
            <a:endParaRPr lang="fr-CH" sz="1700" dirty="0">
              <a:solidFill>
                <a:prstClr val="black"/>
              </a:solidFill>
              <a:latin typeface="Tw Cen MT" panose="020B0602020104020603"/>
            </a:endParaRPr>
          </a:p>
          <a:p>
            <a:pPr marL="342900" indent="-342900" defTabSz="9144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Font typeface="Wingdings" panose="05000000000000000000" pitchFamily="2" charset="2"/>
              <a:buChar char="§"/>
              <a:defRPr/>
            </a:pPr>
            <a:endParaRPr lang="fr-CH" sz="1700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3" name="ZoneTexte 12">
            <a:extLst>
              <a:ext uri="{FF2B5EF4-FFF2-40B4-BE49-F238E27FC236}">
                <a16:creationId xmlns:a16="http://schemas.microsoft.com/office/drawing/2014/main" id="{31CA3CE4-EDB7-D0F6-89BB-8C1354FCF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4" y="425450"/>
            <a:ext cx="7200205" cy="369332"/>
          </a:xfrm>
          <a:prstGeom prst="rect">
            <a:avLst/>
          </a:prstGeom>
          <a:solidFill>
            <a:srgbClr val="0094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mise </a:t>
            </a:r>
            <a:r>
              <a:rPr kumimoji="0" lang="en-US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</a:t>
            </a: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oeuvre dans le canton - </a:t>
            </a:r>
            <a:r>
              <a:rPr kumimoji="0" lang="en-US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gouvernance</a:t>
            </a:r>
            <a:endParaRPr kumimoji="0" lang="en-US" alt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BCF2CC-30C9-E150-BCAA-F783291FF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913" y="794782"/>
            <a:ext cx="7812087" cy="60632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AED110C-23BA-23AE-2193-D1102439EDD3}"/>
              </a:ext>
            </a:extLst>
          </p:cNvPr>
          <p:cNvSpPr txBox="1"/>
          <p:nvPr/>
        </p:nvSpPr>
        <p:spPr>
          <a:xfrm>
            <a:off x="338321" y="2646608"/>
            <a:ext cx="21643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900" i="1" dirty="0">
                <a:solidFill>
                  <a:schemeClr val="bg1"/>
                </a:solidFill>
              </a:rPr>
              <a:t>Rattaché au Département de l’économie, de l’innovation, de l’emploi et du patrimoine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37216B0-40BC-9D10-2712-9385C0DB15EE}"/>
              </a:ext>
            </a:extLst>
          </p:cNvPr>
          <p:cNvSpPr/>
          <p:nvPr/>
        </p:nvSpPr>
        <p:spPr>
          <a:xfrm>
            <a:off x="251520" y="1556792"/>
            <a:ext cx="2388885" cy="479037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644E592-2176-E9CA-B5C6-4085EE8456F0}"/>
              </a:ext>
            </a:extLst>
          </p:cNvPr>
          <p:cNvSpPr txBox="1"/>
          <p:nvPr/>
        </p:nvSpPr>
        <p:spPr>
          <a:xfrm>
            <a:off x="332337" y="1653868"/>
            <a:ext cx="2164359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CH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BCI</a:t>
            </a:r>
          </a:p>
          <a:p>
            <a:pPr lvl="0" algn="ctr"/>
            <a:r>
              <a:rPr lang="fr-CH" sz="11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Bureau cantonal pour l’intégration des étrangers et la prévention du racisme</a:t>
            </a:r>
          </a:p>
          <a:p>
            <a:pPr lvl="0"/>
            <a:endParaRPr lang="fr-CH" sz="5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endParaRPr lang="fr-CH" sz="900" b="1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endParaRPr lang="fr-CH" sz="900" b="1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endParaRPr lang="fr-CH" sz="900" b="1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endParaRPr lang="fr-CH" sz="1000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endParaRPr lang="fr-CH" sz="1000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endParaRPr lang="fr-CH" sz="1000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endParaRPr lang="fr-CH" sz="1000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endParaRPr lang="fr-CH" sz="1000" dirty="0">
              <a:solidFill>
                <a:schemeClr val="bg1">
                  <a:lumMod val="95000"/>
                </a:schemeClr>
              </a:solidFill>
            </a:endParaRPr>
          </a:p>
          <a:p>
            <a:pPr lvl="0" algn="ctr"/>
            <a:endParaRPr lang="fr-CH" sz="1000" b="1" dirty="0">
              <a:solidFill>
                <a:schemeClr val="bg1">
                  <a:lumMod val="95000"/>
                </a:schemeClr>
              </a:solidFill>
            </a:endParaRPr>
          </a:p>
          <a:p>
            <a:pPr lvl="0" algn="ctr"/>
            <a:endParaRPr lang="fr-CH" sz="1000" b="1" dirty="0">
              <a:solidFill>
                <a:schemeClr val="bg1">
                  <a:lumMod val="95000"/>
                </a:schemeClr>
              </a:solidFill>
            </a:endParaRPr>
          </a:p>
          <a:p>
            <a:pPr lvl="0" algn="ctr"/>
            <a:r>
              <a:rPr lang="fr-CH" sz="1000" b="1" dirty="0">
                <a:solidFill>
                  <a:schemeClr val="bg1">
                    <a:lumMod val="95000"/>
                  </a:schemeClr>
                </a:solidFill>
              </a:rPr>
              <a:t>Missions</a:t>
            </a:r>
          </a:p>
          <a:p>
            <a:pPr lvl="0" algn="ctr"/>
            <a:r>
              <a:rPr lang="fr-CH" sz="1000" dirty="0">
                <a:solidFill>
                  <a:schemeClr val="bg1">
                    <a:lumMod val="95000"/>
                  </a:schemeClr>
                </a:solidFill>
              </a:rPr>
              <a:t>Répondant cantonal pour le SEM</a:t>
            </a:r>
          </a:p>
          <a:p>
            <a:pPr lvl="0" algn="ctr"/>
            <a:r>
              <a:rPr lang="fr-CH" sz="1000" dirty="0">
                <a:solidFill>
                  <a:schemeClr val="bg1">
                    <a:lumMod val="95000"/>
                  </a:schemeClr>
                </a:solidFill>
              </a:rPr>
              <a:t>Mise en œuvre du Programme d’intégration cantonal (PIC)</a:t>
            </a:r>
          </a:p>
          <a:p>
            <a:pPr lvl="0" algn="ctr"/>
            <a:endParaRPr lang="fr-CH" sz="1000" b="1" dirty="0">
              <a:solidFill>
                <a:schemeClr val="bg1">
                  <a:lumMod val="95000"/>
                </a:schemeClr>
              </a:solidFill>
            </a:endParaRPr>
          </a:p>
          <a:p>
            <a:pPr lvl="0" algn="ctr"/>
            <a:r>
              <a:rPr lang="fr-CH" sz="1000" b="1" dirty="0">
                <a:solidFill>
                  <a:schemeClr val="bg1">
                    <a:lumMod val="95000"/>
                  </a:schemeClr>
                </a:solidFill>
              </a:rPr>
              <a:t>Publics (PIC)</a:t>
            </a:r>
          </a:p>
          <a:p>
            <a:pPr lvl="0" algn="ctr"/>
            <a:r>
              <a:rPr lang="fr-CH" sz="1000" dirty="0">
                <a:solidFill>
                  <a:schemeClr val="bg1">
                    <a:lumMod val="95000"/>
                  </a:schemeClr>
                </a:solidFill>
              </a:rPr>
              <a:t>Permis C</a:t>
            </a:r>
          </a:p>
          <a:p>
            <a:pPr lvl="0" algn="ctr"/>
            <a:r>
              <a:rPr lang="fr-CH" sz="1000" dirty="0">
                <a:solidFill>
                  <a:schemeClr val="bg1">
                    <a:lumMod val="95000"/>
                  </a:schemeClr>
                </a:solidFill>
              </a:rPr>
              <a:t>Permis B (non-réfugié-e)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37F70F-EBBE-54F4-911A-32819D6DBF97}"/>
              </a:ext>
            </a:extLst>
          </p:cNvPr>
          <p:cNvSpPr txBox="1"/>
          <p:nvPr/>
        </p:nvSpPr>
        <p:spPr>
          <a:xfrm>
            <a:off x="733347" y="2453056"/>
            <a:ext cx="2433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1000" b="1" dirty="0">
              <a:solidFill>
                <a:schemeClr val="bg1"/>
              </a:solidFill>
            </a:endParaRPr>
          </a:p>
          <a:p>
            <a:r>
              <a:rPr lang="fr-CH" sz="1000" b="1" dirty="0">
                <a:solidFill>
                  <a:schemeClr val="bg1"/>
                </a:solidFill>
              </a:rPr>
              <a:t>Missions transversales</a:t>
            </a:r>
          </a:p>
        </p:txBody>
      </p:sp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28F209F0-EC81-3596-BD06-A308D0958610}"/>
              </a:ext>
            </a:extLst>
          </p:cNvPr>
          <p:cNvSpPr/>
          <p:nvPr/>
        </p:nvSpPr>
        <p:spPr>
          <a:xfrm>
            <a:off x="790143" y="3144081"/>
            <a:ext cx="8063004" cy="230832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25399E18-1EAB-2CED-0AD4-CB252829899E}"/>
              </a:ext>
            </a:extLst>
          </p:cNvPr>
          <p:cNvSpPr/>
          <p:nvPr/>
        </p:nvSpPr>
        <p:spPr>
          <a:xfrm>
            <a:off x="790143" y="2871244"/>
            <a:ext cx="8063002" cy="230832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id="{0E6F5712-4AF5-F1CC-A7B3-DF233091AE5D}"/>
              </a:ext>
            </a:extLst>
          </p:cNvPr>
          <p:cNvSpPr/>
          <p:nvPr/>
        </p:nvSpPr>
        <p:spPr>
          <a:xfrm>
            <a:off x="790143" y="3434695"/>
            <a:ext cx="5032463" cy="230832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6D653E3-3C93-2737-3BD4-813F5D6DD1F7}"/>
              </a:ext>
            </a:extLst>
          </p:cNvPr>
          <p:cNvSpPr txBox="1"/>
          <p:nvPr/>
        </p:nvSpPr>
        <p:spPr>
          <a:xfrm>
            <a:off x="609975" y="3433811"/>
            <a:ext cx="43435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000" b="1" dirty="0"/>
              <a:t>Pilotage et gestion des financements du Programme S </a:t>
            </a:r>
            <a:r>
              <a:rPr lang="fr-CH" sz="1000" dirty="0"/>
              <a:t>– Public : Permis 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C4E03B1-DF26-3C8C-07B9-06C9EC1DBCD4}"/>
              </a:ext>
            </a:extLst>
          </p:cNvPr>
          <p:cNvSpPr txBox="1"/>
          <p:nvPr/>
        </p:nvSpPr>
        <p:spPr>
          <a:xfrm>
            <a:off x="790143" y="3134676"/>
            <a:ext cx="59161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b="1" dirty="0"/>
              <a:t>Gestion des forfaits d’intégration </a:t>
            </a:r>
            <a:r>
              <a:rPr lang="fr-CH" sz="1000" dirty="0"/>
              <a:t>– Publics : Permis B </a:t>
            </a:r>
            <a:r>
              <a:rPr lang="fr-CH" sz="1000" dirty="0" err="1"/>
              <a:t>réfugié-e</a:t>
            </a:r>
            <a:r>
              <a:rPr lang="fr-CH" sz="1000" dirty="0"/>
              <a:t>, Permis F (tous)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347E922-933E-4576-6171-03E1BCE7E282}"/>
              </a:ext>
            </a:extLst>
          </p:cNvPr>
          <p:cNvSpPr txBox="1"/>
          <p:nvPr/>
        </p:nvSpPr>
        <p:spPr>
          <a:xfrm>
            <a:off x="462668" y="2864082"/>
            <a:ext cx="6015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900" b="1" dirty="0"/>
              <a:t> </a:t>
            </a:r>
            <a:r>
              <a:rPr lang="fr-CH" sz="1000" b="1" dirty="0"/>
              <a:t>Pilotage de l’Agenda intégration suisse (AIS) </a:t>
            </a:r>
            <a:r>
              <a:rPr lang="fr-CH" sz="1000" dirty="0"/>
              <a:t>– Publics : Permis B </a:t>
            </a:r>
            <a:r>
              <a:rPr lang="fr-CH" sz="1000" dirty="0" err="1"/>
              <a:t>réfugié-e</a:t>
            </a:r>
            <a:r>
              <a:rPr lang="fr-CH" sz="1000" dirty="0"/>
              <a:t>, Permis F (tous), Permis N</a:t>
            </a:r>
            <a:endParaRPr lang="fr-CH" sz="900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4555CB2-517D-76FF-08BD-A5711AAD46BA}"/>
              </a:ext>
            </a:extLst>
          </p:cNvPr>
          <p:cNvSpPr/>
          <p:nvPr/>
        </p:nvSpPr>
        <p:spPr>
          <a:xfrm>
            <a:off x="2707548" y="3732339"/>
            <a:ext cx="3115058" cy="2614832"/>
          </a:xfrm>
          <a:prstGeom prst="roundRect">
            <a:avLst/>
          </a:prstGeom>
          <a:solidFill>
            <a:srgbClr val="00A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FD293B8-3625-C442-1089-645410A69105}"/>
              </a:ext>
            </a:extLst>
          </p:cNvPr>
          <p:cNvSpPr txBox="1"/>
          <p:nvPr/>
        </p:nvSpPr>
        <p:spPr>
          <a:xfrm>
            <a:off x="2750416" y="3409678"/>
            <a:ext cx="3115059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CH" sz="2000" b="1" dirty="0">
              <a:solidFill>
                <a:schemeClr val="dk1"/>
              </a:solidFill>
            </a:endParaRPr>
          </a:p>
          <a:p>
            <a:pPr lvl="0" algn="ctr"/>
            <a:r>
              <a:rPr lang="fr-CH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EVAM</a:t>
            </a:r>
          </a:p>
          <a:p>
            <a:pPr lvl="0" algn="ctr"/>
            <a:r>
              <a:rPr lang="fr-FR" sz="11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Établissement vaudois d’accueil des migrants</a:t>
            </a:r>
          </a:p>
          <a:p>
            <a:pPr lvl="0" algn="ctr"/>
            <a:endParaRPr lang="fr-FR" sz="1000" b="1" dirty="0">
              <a:solidFill>
                <a:schemeClr val="bg1">
                  <a:lumMod val="95000"/>
                </a:schemeClr>
              </a:solidFill>
            </a:endParaRPr>
          </a:p>
          <a:p>
            <a:pPr lvl="0" algn="ctr"/>
            <a:r>
              <a:rPr lang="fr-FR" sz="1000" b="1" dirty="0">
                <a:solidFill>
                  <a:schemeClr val="bg1">
                    <a:lumMod val="95000"/>
                  </a:schemeClr>
                </a:solidFill>
              </a:rPr>
              <a:t>Missions</a:t>
            </a:r>
          </a:p>
          <a:p>
            <a:pPr lvl="0" algn="ctr"/>
            <a:r>
              <a:rPr lang="fr-FR" sz="1000" dirty="0">
                <a:solidFill>
                  <a:schemeClr val="bg1">
                    <a:lumMod val="95000"/>
                  </a:schemeClr>
                </a:solidFill>
              </a:rPr>
              <a:t>Hébergement</a:t>
            </a:r>
          </a:p>
          <a:p>
            <a:pPr lvl="0" algn="ctr"/>
            <a:r>
              <a:rPr lang="fr-FR" sz="1000" dirty="0">
                <a:solidFill>
                  <a:schemeClr val="bg1">
                    <a:lumMod val="95000"/>
                  </a:schemeClr>
                </a:solidFill>
              </a:rPr>
              <a:t>Appui social </a:t>
            </a:r>
          </a:p>
          <a:p>
            <a:pPr lvl="0" algn="ctr"/>
            <a:r>
              <a:rPr lang="fr-FR" sz="1000" dirty="0">
                <a:solidFill>
                  <a:schemeClr val="bg1">
                    <a:lumMod val="95000"/>
                  </a:schemeClr>
                </a:solidFill>
              </a:rPr>
              <a:t>Assistance financière</a:t>
            </a:r>
          </a:p>
          <a:p>
            <a:pPr lvl="0" algn="ctr"/>
            <a:r>
              <a:rPr lang="fr-FR" sz="1000" dirty="0">
                <a:solidFill>
                  <a:schemeClr val="bg1">
                    <a:lumMod val="95000"/>
                  </a:schemeClr>
                </a:solidFill>
              </a:rPr>
              <a:t>Intégration sociale et professionnelle</a:t>
            </a:r>
          </a:p>
          <a:p>
            <a:pPr lvl="0" algn="ctr"/>
            <a:r>
              <a:rPr lang="fr-FR" sz="1000" dirty="0">
                <a:solidFill>
                  <a:schemeClr val="bg1">
                    <a:lumMod val="95000"/>
                  </a:schemeClr>
                </a:solidFill>
              </a:rPr>
              <a:t>Mise en œuvre mesures programme S et AIS</a:t>
            </a:r>
          </a:p>
          <a:p>
            <a:pPr lvl="0" algn="ctr"/>
            <a:endParaRPr lang="fr-FR" sz="1000" b="1" dirty="0">
              <a:solidFill>
                <a:schemeClr val="bg1">
                  <a:lumMod val="95000"/>
                </a:schemeClr>
              </a:solidFill>
            </a:endParaRPr>
          </a:p>
          <a:p>
            <a:pPr lvl="0" algn="ctr"/>
            <a:r>
              <a:rPr lang="fr-FR" sz="1000" b="1" dirty="0">
                <a:solidFill>
                  <a:schemeClr val="bg1">
                    <a:lumMod val="95000"/>
                  </a:schemeClr>
                </a:solidFill>
              </a:rPr>
              <a:t>Publics (asile)</a:t>
            </a:r>
          </a:p>
          <a:p>
            <a:pPr lvl="0" algn="ctr"/>
            <a:r>
              <a:rPr lang="fr-FR" sz="1000" dirty="0">
                <a:solidFill>
                  <a:schemeClr val="bg1">
                    <a:lumMod val="95000"/>
                  </a:schemeClr>
                </a:solidFill>
              </a:rPr>
              <a:t>Permis N </a:t>
            </a:r>
          </a:p>
          <a:p>
            <a:pPr lvl="0" algn="ctr"/>
            <a:r>
              <a:rPr lang="fr-FR" sz="1000" dirty="0">
                <a:solidFill>
                  <a:schemeClr val="bg1">
                    <a:lumMod val="95000"/>
                  </a:schemeClr>
                </a:solidFill>
              </a:rPr>
              <a:t>Permis F admis provisoire</a:t>
            </a:r>
          </a:p>
          <a:p>
            <a:pPr lvl="0" algn="ctr"/>
            <a:r>
              <a:rPr lang="fr-FR" sz="1000" dirty="0">
                <a:solidFill>
                  <a:schemeClr val="bg1">
                    <a:lumMod val="95000"/>
                  </a:schemeClr>
                </a:solidFill>
              </a:rPr>
              <a:t>Permis S</a:t>
            </a:r>
          </a:p>
          <a:p>
            <a:pPr lvl="0" algn="ctr"/>
            <a:r>
              <a:rPr lang="fr-FR" sz="1000" dirty="0">
                <a:solidFill>
                  <a:schemeClr val="bg1">
                    <a:lumMod val="95000"/>
                  </a:schemeClr>
                </a:solidFill>
              </a:rPr>
              <a:t>Personnes à l’aide d’urgence</a:t>
            </a:r>
            <a:endParaRPr lang="fr-CH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65FEA5F-8FB6-70BA-C80D-B22C26DF9B03}"/>
              </a:ext>
            </a:extLst>
          </p:cNvPr>
          <p:cNvSpPr/>
          <p:nvPr/>
        </p:nvSpPr>
        <p:spPr>
          <a:xfrm>
            <a:off x="5871778" y="3724435"/>
            <a:ext cx="3115058" cy="2614832"/>
          </a:xfrm>
          <a:prstGeom prst="roundRect">
            <a:avLst/>
          </a:prstGeom>
          <a:solidFill>
            <a:srgbClr val="149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A93616B-A05D-1AAE-72DF-05763B692C13}"/>
              </a:ext>
            </a:extLst>
          </p:cNvPr>
          <p:cNvSpPr txBox="1"/>
          <p:nvPr/>
        </p:nvSpPr>
        <p:spPr>
          <a:xfrm>
            <a:off x="5889749" y="3405270"/>
            <a:ext cx="31150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CH" sz="2000" b="1" dirty="0">
              <a:solidFill>
                <a:schemeClr val="dk1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CSIR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Centre social d’intégration des réfugiés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Missions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Appui social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Assistance financière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Intégration sociale  et professionnelle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0" dirty="0">
                <a:solidFill>
                  <a:prstClr val="white">
                    <a:lumMod val="95000"/>
                  </a:prstClr>
                </a:solidFill>
              </a:rPr>
              <a:t>Mise en œuvre mesures AIS</a:t>
            </a:r>
            <a:endParaRPr kumimoji="0" lang="fr-CH" sz="10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0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0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Publics (asile et hors asile)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Permis B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réfugié-e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Permis F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réfugié-e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 admis provisoire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Suisses de retour de l’étranger (+ de 10 ans à l’étranger)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9BCD430D-69D5-AE43-8CFC-54B3A7B94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75" y="219741"/>
            <a:ext cx="597852" cy="100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7905C7F-3428-71D0-C30B-22722511E368}"/>
              </a:ext>
            </a:extLst>
          </p:cNvPr>
          <p:cNvSpPr txBox="1"/>
          <p:nvPr/>
        </p:nvSpPr>
        <p:spPr>
          <a:xfrm>
            <a:off x="1414516" y="368799"/>
            <a:ext cx="7187651" cy="646331"/>
          </a:xfrm>
          <a:prstGeom prst="rect">
            <a:avLst/>
          </a:prstGeom>
          <a:solidFill>
            <a:srgbClr val="00947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mise </a:t>
            </a:r>
            <a:r>
              <a:rPr kumimoji="0" lang="en-US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</a:t>
            </a: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oeuvre dans le canton – les </a:t>
            </a:r>
            <a:r>
              <a:rPr kumimoji="0" lang="en-US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acteurs</a:t>
            </a: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institutionnels</a:t>
            </a: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alt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principaux</a:t>
            </a:r>
            <a:endParaRPr kumimoji="0" lang="en-US" alt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81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5B3C50F2-EA43-4436-8309-405991394445}"/>
              </a:ext>
            </a:extLst>
          </p:cNvPr>
          <p:cNvSpPr txBox="1"/>
          <p:nvPr/>
        </p:nvSpPr>
        <p:spPr>
          <a:xfrm>
            <a:off x="1691680" y="102790"/>
            <a:ext cx="6840538" cy="307777"/>
          </a:xfrm>
          <a:prstGeom prst="rect">
            <a:avLst/>
          </a:prstGeom>
          <a:solidFill>
            <a:srgbClr val="00947F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mise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oeuvre dans le canton– </a:t>
            </a:r>
            <a:r>
              <a:rPr lang="en-US" sz="1400" b="1" dirty="0" err="1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Dispositif</a:t>
            </a: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Image 8">
            <a:extLst>
              <a:ext uri="{FF2B5EF4-FFF2-40B4-BE49-F238E27FC236}">
                <a16:creationId xmlns:a16="http://schemas.microsoft.com/office/drawing/2014/main" id="{E1322F58-707C-B842-F279-5D748A84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2AE8352-5604-6C23-8003-66E6CC519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548680"/>
            <a:ext cx="8388350" cy="620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0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 4">
            <a:extLst>
              <a:ext uri="{FF2B5EF4-FFF2-40B4-BE49-F238E27FC236}">
                <a16:creationId xmlns:a16="http://schemas.microsoft.com/office/drawing/2014/main" id="{16DD10E4-211D-4433-9035-D3DFC1E1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9688"/>
            <a:ext cx="1428751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Image 8">
            <a:extLst>
              <a:ext uri="{FF2B5EF4-FFF2-40B4-BE49-F238E27FC236}">
                <a16:creationId xmlns:a16="http://schemas.microsoft.com/office/drawing/2014/main" id="{4DDDB04A-775D-4482-916A-C1ED61356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B3C50F2-EA43-4436-8309-405991394445}"/>
              </a:ext>
            </a:extLst>
          </p:cNvPr>
          <p:cNvSpPr txBox="1"/>
          <p:nvPr/>
        </p:nvSpPr>
        <p:spPr>
          <a:xfrm>
            <a:off x="1692275" y="425450"/>
            <a:ext cx="6840538" cy="369888"/>
          </a:xfrm>
          <a:prstGeom prst="rect">
            <a:avLst/>
          </a:prstGeom>
          <a:solidFill>
            <a:srgbClr val="00947F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Objectif de l’atelier et déroulement </a:t>
            </a:r>
            <a:r>
              <a:rPr kumimoji="0" lang="fr-CH" sz="1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601BB0A3-FD15-0786-FAFE-6B70FF38CF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2385702"/>
              </p:ext>
            </p:extLst>
          </p:nvPr>
        </p:nvGraphicFramePr>
        <p:xfrm>
          <a:off x="1691680" y="1052736"/>
          <a:ext cx="6840760" cy="566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mage 4">
            <a:extLst>
              <a:ext uri="{FF2B5EF4-FFF2-40B4-BE49-F238E27FC236}">
                <a16:creationId xmlns:a16="http://schemas.microsoft.com/office/drawing/2014/main" id="{24674E0B-AC00-47B5-947A-CD4EBDA14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9688"/>
            <a:ext cx="1428751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Image 8">
            <a:extLst>
              <a:ext uri="{FF2B5EF4-FFF2-40B4-BE49-F238E27FC236}">
                <a16:creationId xmlns:a16="http://schemas.microsoft.com/office/drawing/2014/main" id="{59508D03-DD10-4650-AB90-475675755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ZoneTexte 12">
            <a:extLst>
              <a:ext uri="{FF2B5EF4-FFF2-40B4-BE49-F238E27FC236}">
                <a16:creationId xmlns:a16="http://schemas.microsoft.com/office/drawing/2014/main" id="{A7F6C1CB-5F9B-4C34-9CBD-506597FA9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25450"/>
            <a:ext cx="6840538" cy="369888"/>
          </a:xfrm>
          <a:prstGeom prst="rect">
            <a:avLst/>
          </a:prstGeom>
          <a:solidFill>
            <a:srgbClr val="0094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b="1" dirty="0" err="1">
                <a:solidFill>
                  <a:srgbClr val="FFFFFF"/>
                </a:solidFill>
                <a:cs typeface="Arial" panose="020B0604020202020204" pitchFamily="34" charset="0"/>
              </a:rPr>
              <a:t>Quelques</a:t>
            </a:r>
            <a:r>
              <a:rPr lang="en-US" altLang="fr-FR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fr-FR" b="1" dirty="0" err="1">
                <a:solidFill>
                  <a:srgbClr val="FFFFFF"/>
                </a:solidFill>
                <a:cs typeface="Arial" panose="020B0604020202020204" pitchFamily="34" charset="0"/>
              </a:rPr>
              <a:t>défis</a:t>
            </a:r>
            <a:endParaRPr kumimoji="0" lang="en-US" alt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5541" name="Espace réservé du contenu 2">
            <a:extLst>
              <a:ext uri="{FF2B5EF4-FFF2-40B4-BE49-F238E27FC236}">
                <a16:creationId xmlns:a16="http://schemas.microsoft.com/office/drawing/2014/main" id="{99FAF834-AB7E-4CA4-8105-8225CD457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1412875"/>
            <a:ext cx="68707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2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altLang="fr-F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C750FC2-48FE-4E3C-A6CD-7E8B81099496}"/>
              </a:ext>
            </a:extLst>
          </p:cNvPr>
          <p:cNvSpPr txBox="1"/>
          <p:nvPr/>
        </p:nvSpPr>
        <p:spPr>
          <a:xfrm>
            <a:off x="1428751" y="825500"/>
            <a:ext cx="6840538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defRPr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defRPr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81139D0-D620-D8D3-1A55-4A9119422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002315"/>
              </p:ext>
            </p:extLst>
          </p:nvPr>
        </p:nvGraphicFramePr>
        <p:xfrm>
          <a:off x="1692275" y="1196752"/>
          <a:ext cx="6840538" cy="3494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538">
                  <a:extLst>
                    <a:ext uri="{9D8B030D-6E8A-4147-A177-3AD203B41FA5}">
                      <a16:colId xmlns:a16="http://schemas.microsoft.com/office/drawing/2014/main" val="1691688214"/>
                    </a:ext>
                  </a:extLst>
                </a:gridCol>
              </a:tblGrid>
              <a:tr h="7257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Petite enfance - Accès aux lieux d’accueil collectif</a:t>
                      </a:r>
                    </a:p>
                    <a:p>
                      <a:endParaRPr lang="fr-CH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73830"/>
                  </a:ext>
                </a:extLst>
              </a:tr>
              <a:tr h="955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Intégration socioprofessionnelle des femmes</a:t>
                      </a:r>
                    </a:p>
                    <a:p>
                      <a:endParaRPr lang="fr-CH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42937"/>
                  </a:ext>
                </a:extLst>
              </a:tr>
              <a:tr h="1036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Accès aux hautes études pour les bénéficiaires hautement qualifié-e-s</a:t>
                      </a:r>
                    </a:p>
                    <a:p>
                      <a:endParaRPr lang="fr-CH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175137"/>
                  </a:ext>
                </a:extLst>
              </a:tr>
              <a:tr h="776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Participation et implication du public concerné pour le développement de projets</a:t>
                      </a:r>
                      <a:endParaRPr lang="fr-FR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170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474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 4">
            <a:extLst>
              <a:ext uri="{FF2B5EF4-FFF2-40B4-BE49-F238E27FC236}">
                <a16:creationId xmlns:a16="http://schemas.microsoft.com/office/drawing/2014/main" id="{16DD10E4-211D-4433-9035-D3DFC1E1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9688"/>
            <a:ext cx="1428751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Image 8">
            <a:extLst>
              <a:ext uri="{FF2B5EF4-FFF2-40B4-BE49-F238E27FC236}">
                <a16:creationId xmlns:a16="http://schemas.microsoft.com/office/drawing/2014/main" id="{4DDDB04A-775D-4482-916A-C1ED61356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EFFB101-9E60-46B5-ADAE-7D1400B1E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6421792"/>
              </p:ext>
            </p:extLst>
          </p:nvPr>
        </p:nvGraphicFramePr>
        <p:xfrm>
          <a:off x="1691680" y="1052736"/>
          <a:ext cx="6840760" cy="566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588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47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 4">
            <a:extLst>
              <a:ext uri="{FF2B5EF4-FFF2-40B4-BE49-F238E27FC236}">
                <a16:creationId xmlns:a16="http://schemas.microsoft.com/office/drawing/2014/main" id="{16DD10E4-211D-4433-9035-D3DFC1E1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9688"/>
            <a:ext cx="1428751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Image 8">
            <a:extLst>
              <a:ext uri="{FF2B5EF4-FFF2-40B4-BE49-F238E27FC236}">
                <a16:creationId xmlns:a16="http://schemas.microsoft.com/office/drawing/2014/main" id="{4DDDB04A-775D-4482-916A-C1ED61356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FBF79F-8068-4982-BF0C-1B9A93E39E3B}"/>
              </a:ext>
            </a:extLst>
          </p:cNvPr>
          <p:cNvSpPr txBox="1"/>
          <p:nvPr/>
        </p:nvSpPr>
        <p:spPr>
          <a:xfrm>
            <a:off x="1674300" y="404664"/>
            <a:ext cx="6840538" cy="369332"/>
          </a:xfrm>
          <a:prstGeom prst="rect">
            <a:avLst/>
          </a:prstGeom>
          <a:solidFill>
            <a:srgbClr val="00947F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Contexte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et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spécificités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du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statut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4A6047C-1425-47B4-80E6-0F52AFC0A83B}"/>
              </a:ext>
            </a:extLst>
          </p:cNvPr>
          <p:cNvGrpSpPr/>
          <p:nvPr/>
        </p:nvGrpSpPr>
        <p:grpSpPr>
          <a:xfrm>
            <a:off x="1692052" y="1174038"/>
            <a:ext cx="6840760" cy="368190"/>
            <a:chOff x="0" y="0"/>
            <a:chExt cx="6840760" cy="36819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D2064C4A-F70F-40B9-9182-99113A3D4BBF}"/>
                </a:ext>
              </a:extLst>
            </p:cNvPr>
            <p:cNvSpPr/>
            <p:nvPr/>
          </p:nvSpPr>
          <p:spPr>
            <a:xfrm>
              <a:off x="0" y="0"/>
              <a:ext cx="6840760" cy="36819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 : coins arrondis 4">
              <a:extLst>
                <a:ext uri="{FF2B5EF4-FFF2-40B4-BE49-F238E27FC236}">
                  <a16:creationId xmlns:a16="http://schemas.microsoft.com/office/drawing/2014/main" id="{51C7A886-6878-4C16-BAF8-D98A62BADB3E}"/>
                </a:ext>
              </a:extLst>
            </p:cNvPr>
            <p:cNvSpPr txBox="1"/>
            <p:nvPr/>
          </p:nvSpPr>
          <p:spPr>
            <a:xfrm>
              <a:off x="17974" y="17974"/>
              <a:ext cx="6804812" cy="332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1. Une protection temporaire «de groupe»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8EB347B2-E01D-41B5-BB82-69EE402496AF}"/>
              </a:ext>
            </a:extLst>
          </p:cNvPr>
          <p:cNvSpPr txBox="1"/>
          <p:nvPr/>
        </p:nvSpPr>
        <p:spPr>
          <a:xfrm>
            <a:off x="1692052" y="1761498"/>
            <a:ext cx="698440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7F"/>
              </a:buClr>
              <a:buSzTx/>
              <a:buFontTx/>
              <a:buNone/>
              <a:tabLst/>
              <a:defRPr/>
            </a:pPr>
            <a:endParaRPr kumimoji="0" lang="fr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CH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kumimoji="0" lang="fr-CH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rotection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collective pour les personnes qui ont été déclarées «personnes à protéger» par le Conseil fédéral.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Permet un accueil humanitaire collectif pour des personnes qui n’ont pas la qualité juridique de réfugiés.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 : coins arrondis 4">
            <a:extLst>
              <a:ext uri="{FF2B5EF4-FFF2-40B4-BE49-F238E27FC236}">
                <a16:creationId xmlns:a16="http://schemas.microsoft.com/office/drawing/2014/main" id="{234BC9D7-974A-8787-023A-CE23DFD30311}"/>
              </a:ext>
            </a:extLst>
          </p:cNvPr>
          <p:cNvSpPr txBox="1"/>
          <p:nvPr/>
        </p:nvSpPr>
        <p:spPr>
          <a:xfrm>
            <a:off x="1692163" y="3626702"/>
            <a:ext cx="6804812" cy="33224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Un statut orienté vers le retour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E35D8A-E26A-6C36-CC88-D24352B9483F}"/>
              </a:ext>
            </a:extLst>
          </p:cNvPr>
          <p:cNvSpPr txBox="1"/>
          <p:nvPr/>
        </p:nvSpPr>
        <p:spPr>
          <a:xfrm>
            <a:off x="1708742" y="3838989"/>
            <a:ext cx="714719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7F"/>
              </a:buClr>
              <a:buSzTx/>
              <a:buFontTx/>
              <a:buNone/>
              <a:tabLst/>
              <a:defRPr/>
            </a:pPr>
            <a:endParaRPr kumimoji="0" lang="fr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Statut S permet le regroupement familial, la mobilité internationale et l’accès à l’emploi.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7F"/>
              </a:buClr>
              <a:buSzTx/>
              <a:buFontTx/>
              <a:buNone/>
              <a:tabLst/>
              <a:defRPr/>
            </a:pPr>
            <a:endParaRPr kumimoji="0" lang="fr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L’EVAM responsable de leur hébergement, assistance et intégration.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C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Directives du SEM: encourager l’intégration </a:t>
            </a:r>
            <a:r>
              <a:rPr kumimoji="0" lang="fr-CH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pour maintenir la capacité de retour.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7F"/>
              </a:buClr>
              <a:buSzTx/>
              <a:tabLst/>
              <a:defRPr/>
            </a:pPr>
            <a:endParaRPr kumimoji="0" lang="fr-CH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Objectif fédéral de taux d’emploi de 40% d’ici à fin 2024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7F"/>
              </a:buClr>
              <a:buSzTx/>
              <a:tabLst/>
              <a:defRPr/>
            </a:pPr>
            <a:endParaRPr kumimoji="0" lang="fr-CH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7F"/>
              </a:buClr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7F"/>
              </a:buClr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65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 4">
            <a:extLst>
              <a:ext uri="{FF2B5EF4-FFF2-40B4-BE49-F238E27FC236}">
                <a16:creationId xmlns:a16="http://schemas.microsoft.com/office/drawing/2014/main" id="{16DD10E4-211D-4433-9035-D3DFC1E1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9688"/>
            <a:ext cx="1428751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Image 8">
            <a:extLst>
              <a:ext uri="{FF2B5EF4-FFF2-40B4-BE49-F238E27FC236}">
                <a16:creationId xmlns:a16="http://schemas.microsoft.com/office/drawing/2014/main" id="{4DDDB04A-775D-4482-916A-C1ED61356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FBF79F-8068-4982-BF0C-1B9A93E39E3B}"/>
              </a:ext>
            </a:extLst>
          </p:cNvPr>
          <p:cNvSpPr txBox="1"/>
          <p:nvPr/>
        </p:nvSpPr>
        <p:spPr>
          <a:xfrm>
            <a:off x="1674300" y="404664"/>
            <a:ext cx="6840538" cy="369332"/>
          </a:xfrm>
          <a:prstGeom prst="rect">
            <a:avLst/>
          </a:prstGeom>
          <a:solidFill>
            <a:srgbClr val="00947F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Dans le canton de Vaud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4A6047C-1425-47B4-80E6-0F52AFC0A83B}"/>
              </a:ext>
            </a:extLst>
          </p:cNvPr>
          <p:cNvGrpSpPr/>
          <p:nvPr/>
        </p:nvGrpSpPr>
        <p:grpSpPr>
          <a:xfrm>
            <a:off x="1692052" y="1174038"/>
            <a:ext cx="6840760" cy="368190"/>
            <a:chOff x="0" y="0"/>
            <a:chExt cx="6840760" cy="36819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D2064C4A-F70F-40B9-9182-99113A3D4BBF}"/>
                </a:ext>
              </a:extLst>
            </p:cNvPr>
            <p:cNvSpPr/>
            <p:nvPr/>
          </p:nvSpPr>
          <p:spPr>
            <a:xfrm>
              <a:off x="0" y="0"/>
              <a:ext cx="6840760" cy="36819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 : coins arrondis 4">
              <a:extLst>
                <a:ext uri="{FF2B5EF4-FFF2-40B4-BE49-F238E27FC236}">
                  <a16:creationId xmlns:a16="http://schemas.microsoft.com/office/drawing/2014/main" id="{51C7A886-6878-4C16-BAF8-D98A62BADB3E}"/>
                </a:ext>
              </a:extLst>
            </p:cNvPr>
            <p:cNvSpPr txBox="1"/>
            <p:nvPr/>
          </p:nvSpPr>
          <p:spPr>
            <a:xfrm>
              <a:off x="17974" y="17974"/>
              <a:ext cx="6804812" cy="332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1. Volonté politique de rapidement activer les bénéficiaires S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8EB347B2-E01D-41B5-BB82-69EE402496AF}"/>
              </a:ext>
            </a:extLst>
          </p:cNvPr>
          <p:cNvSpPr txBox="1"/>
          <p:nvPr/>
        </p:nvSpPr>
        <p:spPr>
          <a:xfrm>
            <a:off x="1692052" y="1761498"/>
            <a:ext cx="698440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947F"/>
              </a:buClr>
              <a:buFont typeface="Wingdings" panose="05000000000000000000" pitchFamily="2" charset="2"/>
              <a:buChar char="§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Création d’un </a:t>
            </a:r>
            <a:r>
              <a:rPr lang="fr-CH" sz="1600" b="1" dirty="0">
                <a:latin typeface="Arial" panose="020B0604020202020204" pitchFamily="34" charset="0"/>
                <a:cs typeface="Arial" panose="020B0604020202020204" pitchFamily="34" charset="0"/>
              </a:rPr>
              <a:t>Groupe de travail interservices</a:t>
            </a: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en mars 2022 (BCI, EVAM, DGEM notamment)</a:t>
            </a:r>
          </a:p>
          <a:p>
            <a:pPr>
              <a:buClr>
                <a:srgbClr val="00947F"/>
              </a:buClr>
            </a:pP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947F"/>
              </a:buClr>
              <a:buFont typeface="Wingdings" panose="05000000000000000000" pitchFamily="2" charset="2"/>
              <a:buChar char="§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Mandat politique de mettre en place un dispositif et </a:t>
            </a:r>
            <a:r>
              <a:rPr lang="fr-CH" sz="1600" b="1" dirty="0">
                <a:latin typeface="Arial" panose="020B0604020202020204" pitchFamily="34" charset="0"/>
                <a:cs typeface="Arial" panose="020B0604020202020204" pitchFamily="34" charset="0"/>
              </a:rPr>
              <a:t>un plan d’action </a:t>
            </a:r>
          </a:p>
          <a:p>
            <a:pPr>
              <a:buClr>
                <a:srgbClr val="00947F"/>
              </a:buClr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pour l’intégration des bénéficiaires S.</a:t>
            </a:r>
          </a:p>
          <a:p>
            <a:pPr>
              <a:buClr>
                <a:srgbClr val="00947F"/>
              </a:buClr>
            </a:pPr>
            <a:endParaRPr lang="fr-CH" dirty="0">
              <a:cs typeface="Arial" panose="020B0604020202020204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0934A57-43C8-46AB-A132-745393629CA5}"/>
              </a:ext>
            </a:extLst>
          </p:cNvPr>
          <p:cNvGrpSpPr/>
          <p:nvPr/>
        </p:nvGrpSpPr>
        <p:grpSpPr>
          <a:xfrm>
            <a:off x="1710026" y="3745119"/>
            <a:ext cx="6840760" cy="368190"/>
            <a:chOff x="0" y="1891987"/>
            <a:chExt cx="6840760" cy="368190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61018E69-634A-44CA-9D53-542AE0CDBA75}"/>
                </a:ext>
              </a:extLst>
            </p:cNvPr>
            <p:cNvSpPr/>
            <p:nvPr/>
          </p:nvSpPr>
          <p:spPr>
            <a:xfrm>
              <a:off x="0" y="1891987"/>
              <a:ext cx="6840760" cy="36819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0"/>
                <a:satOff val="0"/>
                <a:lumOff val="710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 : coins arrondis 4">
              <a:extLst>
                <a:ext uri="{FF2B5EF4-FFF2-40B4-BE49-F238E27FC236}">
                  <a16:creationId xmlns:a16="http://schemas.microsoft.com/office/drawing/2014/main" id="{43BA25B6-67A2-41A2-A7F2-86AA3DB2A3DC}"/>
                </a:ext>
              </a:extLst>
            </p:cNvPr>
            <p:cNvSpPr txBox="1"/>
            <p:nvPr/>
          </p:nvSpPr>
          <p:spPr>
            <a:xfrm>
              <a:off x="17974" y="1909961"/>
              <a:ext cx="6804812" cy="332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2. Enjeux identifiés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A89C12D0-F0AF-43F9-827C-AA6B5C9B8C27}"/>
              </a:ext>
            </a:extLst>
          </p:cNvPr>
          <p:cNvSpPr txBox="1"/>
          <p:nvPr/>
        </p:nvSpPr>
        <p:spPr>
          <a:xfrm>
            <a:off x="1692051" y="4113309"/>
            <a:ext cx="74519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947F"/>
              </a:buClr>
              <a:buFont typeface="Wingdings" panose="05000000000000000000" pitchFamily="2" charset="2"/>
              <a:buChar char="§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Personnes souvent qualifiées mais sans maîtrise du FR et peu anglophones </a:t>
            </a:r>
          </a:p>
          <a:p>
            <a:pPr>
              <a:buClr>
                <a:srgbClr val="00947F"/>
              </a:buClr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=&gt; éviter la déqualification tout en orientant rapidement sur le marché de l’emploi.</a:t>
            </a:r>
          </a:p>
          <a:p>
            <a:pPr>
              <a:buClr>
                <a:srgbClr val="00947F"/>
              </a:buClr>
            </a:pP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947F"/>
              </a:buClr>
              <a:buFont typeface="Wingdings" panose="05000000000000000000" pitchFamily="2" charset="2"/>
              <a:buChar char="§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Public majoritairement féminin =&gt; problème de la garde d’enfants.</a:t>
            </a:r>
          </a:p>
          <a:p>
            <a:pPr>
              <a:buClr>
                <a:srgbClr val="00947F"/>
              </a:buClr>
            </a:pP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947F"/>
              </a:buClr>
              <a:buFont typeface="Wingdings" panose="05000000000000000000" pitchFamily="2" charset="2"/>
              <a:buChar char="§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Volonté de capitaliser sur les dispositifs existants, mais offre déjà saturée - surtout pour les cours de langues - et dispositif AIS ne pouvait pas absorber un tel volume de personnes.</a:t>
            </a:r>
          </a:p>
          <a:p>
            <a:pPr>
              <a:buClr>
                <a:srgbClr val="00947F"/>
              </a:buClr>
            </a:pP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02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 4">
            <a:extLst>
              <a:ext uri="{FF2B5EF4-FFF2-40B4-BE49-F238E27FC236}">
                <a16:creationId xmlns:a16="http://schemas.microsoft.com/office/drawing/2014/main" id="{16DD10E4-211D-4433-9035-D3DFC1E1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9688"/>
            <a:ext cx="1428751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Image 8">
            <a:extLst>
              <a:ext uri="{FF2B5EF4-FFF2-40B4-BE49-F238E27FC236}">
                <a16:creationId xmlns:a16="http://schemas.microsoft.com/office/drawing/2014/main" id="{4DDDB04A-775D-4482-916A-C1ED61356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FBF79F-8068-4982-BF0C-1B9A93E39E3B}"/>
              </a:ext>
            </a:extLst>
          </p:cNvPr>
          <p:cNvSpPr txBox="1"/>
          <p:nvPr/>
        </p:nvSpPr>
        <p:spPr>
          <a:xfrm>
            <a:off x="1674300" y="404664"/>
            <a:ext cx="6840538" cy="369332"/>
          </a:xfrm>
          <a:prstGeom prst="rect">
            <a:avLst/>
          </a:prstGeom>
          <a:solidFill>
            <a:srgbClr val="00947F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Dans le canton de Vaud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4A6047C-1425-47B4-80E6-0F52AFC0A83B}"/>
              </a:ext>
            </a:extLst>
          </p:cNvPr>
          <p:cNvGrpSpPr/>
          <p:nvPr/>
        </p:nvGrpSpPr>
        <p:grpSpPr>
          <a:xfrm>
            <a:off x="1692052" y="1174038"/>
            <a:ext cx="6840760" cy="368190"/>
            <a:chOff x="0" y="0"/>
            <a:chExt cx="6840760" cy="36819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D2064C4A-F70F-40B9-9182-99113A3D4BBF}"/>
                </a:ext>
              </a:extLst>
            </p:cNvPr>
            <p:cNvSpPr/>
            <p:nvPr/>
          </p:nvSpPr>
          <p:spPr>
            <a:xfrm>
              <a:off x="0" y="0"/>
              <a:ext cx="6840760" cy="36819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 : coins arrondis 4">
              <a:extLst>
                <a:ext uri="{FF2B5EF4-FFF2-40B4-BE49-F238E27FC236}">
                  <a16:creationId xmlns:a16="http://schemas.microsoft.com/office/drawing/2014/main" id="{51C7A886-6878-4C16-BAF8-D98A62BADB3E}"/>
                </a:ext>
              </a:extLst>
            </p:cNvPr>
            <p:cNvSpPr txBox="1"/>
            <p:nvPr/>
          </p:nvSpPr>
          <p:spPr>
            <a:xfrm>
              <a:off x="17974" y="17974"/>
              <a:ext cx="6804812" cy="332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6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fr-CH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. Plan S 2024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8EB347B2-E01D-41B5-BB82-69EE402496AF}"/>
              </a:ext>
            </a:extLst>
          </p:cNvPr>
          <p:cNvSpPr txBox="1"/>
          <p:nvPr/>
        </p:nvSpPr>
        <p:spPr>
          <a:xfrm>
            <a:off x="1692052" y="1761498"/>
            <a:ext cx="698440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947F"/>
              </a:buClr>
              <a:buFont typeface="Wingdings" panose="05000000000000000000" pitchFamily="2" charset="2"/>
              <a:buChar char="§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fr-CH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ispositif bilingue français-ukrainien </a:t>
            </a:r>
          </a:p>
          <a:p>
            <a:pPr>
              <a:buClr>
                <a:srgbClr val="00947F"/>
              </a:buClr>
            </a:pP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947F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Initiatives avec le secteur privé </a:t>
            </a:r>
          </a:p>
          <a:p>
            <a:pPr>
              <a:buClr>
                <a:srgbClr val="00947F"/>
              </a:buClr>
              <a:buFont typeface="Wingdings" panose="05000000000000000000" pitchFamily="2" charset="2"/>
              <a:buChar char="§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947F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Favoriser l’engagement de permis S dans les secteurs touchés par la pénurie de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main-d’oeuvre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947F"/>
              </a:buClr>
            </a:pP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947F"/>
              </a:buClr>
              <a:buFont typeface="Wingdings" panose="05000000000000000000" pitchFamily="2" charset="2"/>
              <a:buChar char="§"/>
            </a:pPr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fr-CH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obilisation </a:t>
            </a:r>
            <a:r>
              <a:rPr lang="fr-CH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fr-CH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titulaires de permis S qui n’étaient ni en emploi ni en mesures</a:t>
            </a:r>
          </a:p>
          <a:p>
            <a:pPr>
              <a:buClr>
                <a:srgbClr val="00947F"/>
              </a:buClr>
            </a:pPr>
            <a:endParaRPr lang="fr-CH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Clr>
                <a:srgbClr val="00947F"/>
              </a:buClr>
              <a:buFont typeface="Wingdings" panose="05000000000000000000" pitchFamily="2" charset="2"/>
              <a:buChar char="§"/>
            </a:pPr>
            <a:r>
              <a:rPr lang="fr-CH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Mentorat par des pairs</a:t>
            </a:r>
            <a:r>
              <a:rPr lang="fr-CH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947F"/>
              </a:buClr>
            </a:pPr>
            <a:endParaRPr lang="fr-CH" dirty="0">
              <a:cs typeface="Arial" panose="020B0604020202020204" pitchFamily="34" charset="0"/>
            </a:endParaRPr>
          </a:p>
          <a:p>
            <a:pPr>
              <a:buClr>
                <a:srgbClr val="00947F"/>
              </a:buClr>
            </a:pPr>
            <a:endParaRPr lang="fr-CH" dirty="0">
              <a:cs typeface="Arial" panose="020B0604020202020204" pitchFamily="34" charset="0"/>
            </a:endParaRPr>
          </a:p>
          <a:p>
            <a:pPr lvl="0">
              <a:buClr>
                <a:srgbClr val="00947F"/>
              </a:buClr>
              <a:buFont typeface="Wingdings" panose="05000000000000000000" pitchFamily="2" charset="2"/>
              <a:buChar char="§"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83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47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 4" descr="Une image contenant Bleu sarcelle, bleu vert, capture d’écran, Turquoise&#10;&#10;Description générée automatiquement">
            <a:extLst>
              <a:ext uri="{FF2B5EF4-FFF2-40B4-BE49-F238E27FC236}">
                <a16:creationId xmlns:a16="http://schemas.microsoft.com/office/drawing/2014/main" id="{16DD10E4-211D-4433-9035-D3DFC1E1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9688"/>
            <a:ext cx="1428751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Image 8" descr="Une image contenant texte, Police, logo, conception&#10;&#10;Description générée automatiquement">
            <a:extLst>
              <a:ext uri="{FF2B5EF4-FFF2-40B4-BE49-F238E27FC236}">
                <a16:creationId xmlns:a16="http://schemas.microsoft.com/office/drawing/2014/main" id="{4DDDB04A-775D-4482-916A-C1ED61356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2FBF79F-8068-4982-BF0C-1B9A93E39E3B}"/>
              </a:ext>
            </a:extLst>
          </p:cNvPr>
          <p:cNvSpPr txBox="1"/>
          <p:nvPr/>
        </p:nvSpPr>
        <p:spPr>
          <a:xfrm>
            <a:off x="1692275" y="425450"/>
            <a:ext cx="6840538" cy="369332"/>
          </a:xfrm>
          <a:prstGeom prst="rect">
            <a:avLst/>
          </a:prstGeom>
          <a:solidFill>
            <a:srgbClr val="00947F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Différences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prise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charge avec le public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asile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3C5CAE73-C7E6-4B18-A8C0-700CB72680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615003"/>
              </p:ext>
            </p:extLst>
          </p:nvPr>
        </p:nvGraphicFramePr>
        <p:xfrm>
          <a:off x="1725966" y="1412776"/>
          <a:ext cx="6984403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79813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9DD854-2470-CDDE-20D2-3EE35B6C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2DA903-D512-2FD3-5C54-145287D0D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1BBE38-6CEB-B140-D402-3D9FDD53A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5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mage 4">
            <a:extLst>
              <a:ext uri="{FF2B5EF4-FFF2-40B4-BE49-F238E27FC236}">
                <a16:creationId xmlns:a16="http://schemas.microsoft.com/office/drawing/2014/main" id="{24674E0B-AC00-47B5-947A-CD4EBDA14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9688"/>
            <a:ext cx="1428751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Image 8">
            <a:extLst>
              <a:ext uri="{FF2B5EF4-FFF2-40B4-BE49-F238E27FC236}">
                <a16:creationId xmlns:a16="http://schemas.microsoft.com/office/drawing/2014/main" id="{59508D03-DD10-4650-AB90-475675755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ZoneTexte 12">
            <a:extLst>
              <a:ext uri="{FF2B5EF4-FFF2-40B4-BE49-F238E27FC236}">
                <a16:creationId xmlns:a16="http://schemas.microsoft.com/office/drawing/2014/main" id="{A7F6C1CB-5F9B-4C34-9CBD-506597FA9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25450"/>
            <a:ext cx="6840538" cy="369888"/>
          </a:xfrm>
          <a:prstGeom prst="rect">
            <a:avLst/>
          </a:prstGeom>
          <a:solidFill>
            <a:srgbClr val="0094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Questions/discussion</a:t>
            </a:r>
          </a:p>
        </p:txBody>
      </p:sp>
      <p:sp>
        <p:nvSpPr>
          <p:cNvPr id="65541" name="Espace réservé du contenu 2">
            <a:extLst>
              <a:ext uri="{FF2B5EF4-FFF2-40B4-BE49-F238E27FC236}">
                <a16:creationId xmlns:a16="http://schemas.microsoft.com/office/drawing/2014/main" id="{99FAF834-AB7E-4CA4-8105-8225CD457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1412875"/>
            <a:ext cx="68707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27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altLang="fr-FR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A2338D-7524-4F58-B042-8E83E9A5D630}"/>
              </a:ext>
            </a:extLst>
          </p:cNvPr>
          <p:cNvSpPr txBox="1"/>
          <p:nvPr/>
        </p:nvSpPr>
        <p:spPr>
          <a:xfrm>
            <a:off x="1692275" y="936625"/>
            <a:ext cx="6840538" cy="66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Tx/>
              <a:buNone/>
              <a:tabLst/>
              <a:defRPr/>
            </a:pPr>
            <a:r>
              <a:rPr kumimoji="0" lang="fr-CH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27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CH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re 1">
            <a:extLst>
              <a:ext uri="{FF2B5EF4-FFF2-40B4-BE49-F238E27FC236}">
                <a16:creationId xmlns:a16="http://schemas.microsoft.com/office/drawing/2014/main" id="{C4F071E5-614B-4CDE-8C74-918302CB61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476250"/>
            <a:ext cx="6765925" cy="1470025"/>
          </a:xfrm>
        </p:spPr>
        <p:txBody>
          <a:bodyPr/>
          <a:lstStyle/>
          <a:p>
            <a:pPr algn="l"/>
            <a:r>
              <a:rPr lang="fr-CH" altLang="fr-F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 cantonal pour l’intégration des étrangers et la prévention du racisme (BCI)</a:t>
            </a:r>
          </a:p>
        </p:txBody>
      </p:sp>
      <p:pic>
        <p:nvPicPr>
          <p:cNvPr id="96259" name="Picture 2">
            <a:extLst>
              <a:ext uri="{FF2B5EF4-FFF2-40B4-BE49-F238E27FC236}">
                <a16:creationId xmlns:a16="http://schemas.microsoft.com/office/drawing/2014/main" id="{2DD6F019-D5CD-442C-976B-54798761E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81121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BE0D99A-5A4F-4496-8398-BA2CA4D6B6CA}"/>
              </a:ext>
            </a:extLst>
          </p:cNvPr>
          <p:cNvSpPr txBox="1"/>
          <p:nvPr/>
        </p:nvSpPr>
        <p:spPr>
          <a:xfrm>
            <a:off x="1620838" y="2814638"/>
            <a:ext cx="6121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243A15C-CDC6-4C86-9D7E-A8444137957A}"/>
              </a:ext>
            </a:extLst>
          </p:cNvPr>
          <p:cNvSpPr txBox="1">
            <a:spLocks/>
          </p:cNvSpPr>
          <p:nvPr/>
        </p:nvSpPr>
        <p:spPr>
          <a:xfrm>
            <a:off x="1350963" y="3314700"/>
            <a:ext cx="7194550" cy="60325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6262" name="Shape 37">
            <a:extLst>
              <a:ext uri="{FF2B5EF4-FFF2-40B4-BE49-F238E27FC236}">
                <a16:creationId xmlns:a16="http://schemas.microsoft.com/office/drawing/2014/main" id="{492D5AB1-214C-4BF9-8123-DE740D379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86013"/>
            <a:ext cx="77692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6263" name="Shape 38">
            <a:extLst>
              <a:ext uri="{FF2B5EF4-FFF2-40B4-BE49-F238E27FC236}">
                <a16:creationId xmlns:a16="http://schemas.microsoft.com/office/drawing/2014/main" id="{DE68109E-7A7B-4A7C-8243-85FC671E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386013"/>
            <a:ext cx="71945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indent="4572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9144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indent="13716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indent="18288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indent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indent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indent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indent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Merci de votre attention !</a:t>
            </a:r>
          </a:p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A votre disposition pour toute question complémentaire :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tatiana.amaudruz@vd.ch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021 316 45 89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philippe.guermann@vd.ch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021 316 16 95</a:t>
            </a: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alt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 4">
            <a:extLst>
              <a:ext uri="{FF2B5EF4-FFF2-40B4-BE49-F238E27FC236}">
                <a16:creationId xmlns:a16="http://schemas.microsoft.com/office/drawing/2014/main" id="{16DD10E4-211D-4433-9035-D3DFC1E1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9688"/>
            <a:ext cx="1428751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Image 8">
            <a:extLst>
              <a:ext uri="{FF2B5EF4-FFF2-40B4-BE49-F238E27FC236}">
                <a16:creationId xmlns:a16="http://schemas.microsoft.com/office/drawing/2014/main" id="{4DDDB04A-775D-4482-916A-C1ED61356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EFFB101-9E60-46B5-ADAE-7D1400B1E6F3}"/>
              </a:ext>
            </a:extLst>
          </p:cNvPr>
          <p:cNvGraphicFramePr/>
          <p:nvPr/>
        </p:nvGraphicFramePr>
        <p:xfrm>
          <a:off x="1691680" y="1052736"/>
          <a:ext cx="6840760" cy="566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4359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 4">
            <a:extLst>
              <a:ext uri="{FF2B5EF4-FFF2-40B4-BE49-F238E27FC236}">
                <a16:creationId xmlns:a16="http://schemas.microsoft.com/office/drawing/2014/main" id="{16DD10E4-211D-4433-9035-D3DFC1E1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9688"/>
            <a:ext cx="1428751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Image 8">
            <a:extLst>
              <a:ext uri="{FF2B5EF4-FFF2-40B4-BE49-F238E27FC236}">
                <a16:creationId xmlns:a16="http://schemas.microsoft.com/office/drawing/2014/main" id="{4DDDB04A-775D-4482-916A-C1ED61356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B3C50F2-EA43-4436-8309-405991394445}"/>
              </a:ext>
            </a:extLst>
          </p:cNvPr>
          <p:cNvSpPr txBox="1"/>
          <p:nvPr/>
        </p:nvSpPr>
        <p:spPr>
          <a:xfrm>
            <a:off x="1692275" y="425450"/>
            <a:ext cx="6840538" cy="369888"/>
          </a:xfrm>
          <a:prstGeom prst="rect">
            <a:avLst/>
          </a:prstGeom>
          <a:solidFill>
            <a:srgbClr val="00947F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="1" dirty="0">
                <a:solidFill>
                  <a:prstClr val="whit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Travail en groupe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5194843-61C7-F6E2-099F-C0A3FB871E35}"/>
              </a:ext>
            </a:extLst>
          </p:cNvPr>
          <p:cNvSpPr txBox="1"/>
          <p:nvPr/>
        </p:nvSpPr>
        <p:spPr>
          <a:xfrm>
            <a:off x="1751563" y="1544645"/>
            <a:ext cx="6721962" cy="41886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fr-CH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 le plan cantonal, quelle est votre compréhension de l’écosystème de l’intégration ?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fr-CH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fr-CH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</a:t>
            </a:r>
            <a:r>
              <a:rPr lang="fr-CH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sont les acteurs qui gravitent autour de cette thématique ? 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fr-CH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fr-CH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 fait quoi ?  Quelles différences/spécificités (en termes de prestations, de public, etc.) ?</a:t>
            </a:r>
          </a:p>
        </p:txBody>
      </p:sp>
    </p:spTree>
    <p:extLst>
      <p:ext uri="{BB962C8B-B14F-4D97-AF65-F5344CB8AC3E}">
        <p14:creationId xmlns:p14="http://schemas.microsoft.com/office/powerpoint/2010/main" val="281307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 4">
            <a:extLst>
              <a:ext uri="{FF2B5EF4-FFF2-40B4-BE49-F238E27FC236}">
                <a16:creationId xmlns:a16="http://schemas.microsoft.com/office/drawing/2014/main" id="{16DD10E4-211D-4433-9035-D3DFC1E1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9688"/>
            <a:ext cx="1428751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Image 8">
            <a:extLst>
              <a:ext uri="{FF2B5EF4-FFF2-40B4-BE49-F238E27FC236}">
                <a16:creationId xmlns:a16="http://schemas.microsoft.com/office/drawing/2014/main" id="{4DDDB04A-775D-4482-916A-C1ED61356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B3C50F2-EA43-4436-8309-405991394445}"/>
              </a:ext>
            </a:extLst>
          </p:cNvPr>
          <p:cNvSpPr txBox="1"/>
          <p:nvPr/>
        </p:nvSpPr>
        <p:spPr>
          <a:xfrm>
            <a:off x="1692275" y="425450"/>
            <a:ext cx="6840538" cy="369888"/>
          </a:xfrm>
          <a:prstGeom prst="rect">
            <a:avLst/>
          </a:prstGeom>
          <a:solidFill>
            <a:srgbClr val="00947F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Présentation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EFFB101-9E60-46B5-ADAE-7D1400B1E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4702742"/>
              </p:ext>
            </p:extLst>
          </p:nvPr>
        </p:nvGraphicFramePr>
        <p:xfrm>
          <a:off x="1691680" y="1052736"/>
          <a:ext cx="6840760" cy="566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3180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47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 4">
            <a:extLst>
              <a:ext uri="{FF2B5EF4-FFF2-40B4-BE49-F238E27FC236}">
                <a16:creationId xmlns:a16="http://schemas.microsoft.com/office/drawing/2014/main" id="{16DD10E4-211D-4433-9035-D3DFC1E1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9688"/>
            <a:ext cx="1428751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Image 8">
            <a:extLst>
              <a:ext uri="{FF2B5EF4-FFF2-40B4-BE49-F238E27FC236}">
                <a16:creationId xmlns:a16="http://schemas.microsoft.com/office/drawing/2014/main" id="{4DDDB04A-775D-4482-916A-C1ED61356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EFFB101-9E60-46B5-ADAE-7D1400B1E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2442114"/>
              </p:ext>
            </p:extLst>
          </p:nvPr>
        </p:nvGraphicFramePr>
        <p:xfrm>
          <a:off x="1691680" y="1052736"/>
          <a:ext cx="6840760" cy="566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4251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47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 4">
            <a:extLst>
              <a:ext uri="{FF2B5EF4-FFF2-40B4-BE49-F238E27FC236}">
                <a16:creationId xmlns:a16="http://schemas.microsoft.com/office/drawing/2014/main" id="{3154B221-1842-478F-80BC-378CE298D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9688"/>
            <a:ext cx="1428751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Image 8">
            <a:extLst>
              <a:ext uri="{FF2B5EF4-FFF2-40B4-BE49-F238E27FC236}">
                <a16:creationId xmlns:a16="http://schemas.microsoft.com/office/drawing/2014/main" id="{B0B75B1D-2852-4ED2-9BAC-5F124D618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9A127217-1445-48FD-8304-A22EA27A05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757752"/>
              </p:ext>
            </p:extLst>
          </p:nvPr>
        </p:nvGraphicFramePr>
        <p:xfrm>
          <a:off x="1611606" y="1196752"/>
          <a:ext cx="68407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66B80129-03B0-4727-8954-DD7A0F0A4C6C}"/>
              </a:ext>
            </a:extLst>
          </p:cNvPr>
          <p:cNvSpPr txBox="1"/>
          <p:nvPr/>
        </p:nvSpPr>
        <p:spPr>
          <a:xfrm>
            <a:off x="1611313" y="471488"/>
            <a:ext cx="7137400" cy="646331"/>
          </a:xfrm>
          <a:prstGeom prst="rect">
            <a:avLst/>
          </a:prstGeom>
          <a:solidFill>
            <a:srgbClr val="00947F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Cadre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légal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répartition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compétences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matière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d’intégration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9DD854-2470-CDDE-20D2-3EE35B6C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2DA903-D512-2FD3-5C54-145287D0D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1BBE38-6CEB-B140-D402-3D9FDD53A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1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47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 4">
            <a:extLst>
              <a:ext uri="{FF2B5EF4-FFF2-40B4-BE49-F238E27FC236}">
                <a16:creationId xmlns:a16="http://schemas.microsoft.com/office/drawing/2014/main" id="{16DD10E4-211D-4433-9035-D3DFC1E1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-39688"/>
            <a:ext cx="1428751" cy="693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Image 8">
            <a:extLst>
              <a:ext uri="{FF2B5EF4-FFF2-40B4-BE49-F238E27FC236}">
                <a16:creationId xmlns:a16="http://schemas.microsoft.com/office/drawing/2014/main" id="{4DDDB04A-775D-4482-916A-C1ED61356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7556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EFFB101-9E60-46B5-ADAE-7D1400B1E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591536"/>
              </p:ext>
            </p:extLst>
          </p:nvPr>
        </p:nvGraphicFramePr>
        <p:xfrm>
          <a:off x="1691680" y="1052736"/>
          <a:ext cx="6840760" cy="566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9629130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égral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1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19445</TotalTime>
  <Words>1428</Words>
  <Application>Microsoft Office PowerPoint</Application>
  <PresentationFormat>Affichage à l'écran (4:3)</PresentationFormat>
  <Paragraphs>309</Paragraphs>
  <Slides>28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28</vt:i4>
      </vt:variant>
    </vt:vector>
  </HeadingPairs>
  <TitlesOfParts>
    <vt:vector size="42" baseType="lpstr">
      <vt:lpstr>Arial</vt:lpstr>
      <vt:lpstr>Calibri</vt:lpstr>
      <vt:lpstr>Helvetica</vt:lpstr>
      <vt:lpstr>Mark OT Medium</vt:lpstr>
      <vt:lpstr>Times New Roman</vt:lpstr>
      <vt:lpstr>Tw Cen MT</vt:lpstr>
      <vt:lpstr>Tw Cen MT Condensed</vt:lpstr>
      <vt:lpstr>Wingdings</vt:lpstr>
      <vt:lpstr>Wingdings 3</vt:lpstr>
      <vt:lpstr>Thème Office</vt:lpstr>
      <vt:lpstr>9_Thème Office</vt:lpstr>
      <vt:lpstr>Intégral</vt:lpstr>
      <vt:lpstr>11_Thème Office</vt:lpstr>
      <vt:lpstr>12_Thème Office</vt:lpstr>
      <vt:lpstr>Bureau cantonal pour l’intégration des étrangers et la prévention du racisme (BCI)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Bureau cantonal pour l’intégration des étrangers et la prévention du racisme (BCI)</vt:lpstr>
    </vt:vector>
  </TitlesOfParts>
  <Company>Etat de Vaud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Guermann Philippe</dc:creator>
  <cp:lastModifiedBy>Tames Julia</cp:lastModifiedBy>
  <cp:revision>437</cp:revision>
  <cp:lastPrinted>2023-04-19T13:33:15Z</cp:lastPrinted>
  <dcterms:created xsi:type="dcterms:W3CDTF">2019-10-16T15:07:23Z</dcterms:created>
  <dcterms:modified xsi:type="dcterms:W3CDTF">2024-06-06T12:06:49Z</dcterms:modified>
</cp:coreProperties>
</file>