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7" r:id="rId4"/>
    <p:sldId id="260" r:id="rId5"/>
    <p:sldId id="261" r:id="rId6"/>
    <p:sldId id="266" r:id="rId7"/>
    <p:sldId id="265" r:id="rId8"/>
    <p:sldId id="262" r:id="rId9"/>
    <p:sldId id="263" r:id="rId10"/>
    <p:sldId id="267" r:id="rId11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orient="horz" pos="4090">
          <p15:clr>
            <a:srgbClr val="A4A3A4"/>
          </p15:clr>
        </p15:guide>
        <p15:guide id="3" orient="horz" pos="196">
          <p15:clr>
            <a:srgbClr val="A4A3A4"/>
          </p15:clr>
        </p15:guide>
        <p15:guide id="4" orient="horz" pos="268">
          <p15:clr>
            <a:srgbClr val="A4A3A4"/>
          </p15:clr>
        </p15:guide>
        <p15:guide id="5" pos="4032">
          <p15:clr>
            <a:srgbClr val="A4A3A4"/>
          </p15:clr>
        </p15:guide>
        <p15:guide id="6" pos="5515">
          <p15:clr>
            <a:srgbClr val="A4A3A4"/>
          </p15:clr>
        </p15:guide>
        <p15:guide id="7" pos="2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35D"/>
    <a:srgbClr val="DDDFDE"/>
    <a:srgbClr val="FFFFFF"/>
    <a:srgbClr val="4B4F50"/>
    <a:srgbClr val="850C21"/>
    <a:srgbClr val="464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 varScale="1">
        <p:scale>
          <a:sx n="102" d="100"/>
          <a:sy n="102" d="100"/>
        </p:scale>
        <p:origin x="564" y="102"/>
      </p:cViewPr>
      <p:guideLst>
        <p:guide orient="horz" pos="2188"/>
        <p:guide orient="horz" pos="4090"/>
        <p:guide orient="horz" pos="196"/>
        <p:guide orient="horz" pos="268"/>
        <p:guide pos="4032"/>
        <p:guide pos="5515"/>
        <p:guide pos="2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052B6-91D7-CC4E-A1CB-E621D768FE46}" type="datetime1">
              <a:rPr lang="fr-FR" smtClean="0"/>
              <a:pPr/>
              <a:t>06/05/2024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29D7D-6F98-E848-B6D3-DDC8AE0BAB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224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317B0-075F-0045-9FA9-1BFFC525C586}" type="datetime1">
              <a:rPr lang="fr-FR" smtClean="0"/>
              <a:pPr/>
              <a:t>06/05/2024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FADEF-4FD3-4841-8AB0-85302F89568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185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df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df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df"/><Relationship Id="rId5" Type="http://schemas.openxmlformats.org/officeDocument/2006/relationships/image" Target="../media/image6.png"/><Relationship Id="rId4" Type="http://schemas.openxmlformats.org/officeDocument/2006/relationships/image" Target="../media/image6.pdf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7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df"/><Relationship Id="rId5" Type="http://schemas.openxmlformats.org/officeDocument/2006/relationships/image" Target="../media/image5.png"/><Relationship Id="rId4" Type="http://schemas.openxmlformats.org/officeDocument/2006/relationships/image" Target="../media/image5.pdf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12" Type="http://schemas.openxmlformats.org/officeDocument/2006/relationships/image" Target="../media/image5.pdf"/><Relationship Id="rId2" Type="http://schemas.openxmlformats.org/officeDocument/2006/relationships/image" Target="../media/image7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6.pdf"/><Relationship Id="rId14" Type="http://schemas.openxmlformats.org/officeDocument/2006/relationships/image" Target="../media/image8.pd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ignes_horizontales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425450"/>
            <a:ext cx="9144000" cy="304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8132" y="3562351"/>
            <a:ext cx="8356931" cy="730250"/>
          </a:xfrm>
        </p:spPr>
        <p:txBody>
          <a:bodyPr>
            <a:normAutofit/>
          </a:bodyPr>
          <a:lstStyle>
            <a:lvl1pPr>
              <a:defRPr sz="4300" cap="none">
                <a:solidFill>
                  <a:srgbClr val="850C2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02" y="4330702"/>
            <a:ext cx="8323063" cy="10413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700">
                <a:solidFill>
                  <a:srgbClr val="464B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fr-FR" dirty="0"/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444731" y="6257925"/>
            <a:ext cx="720000" cy="360000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B4F50"/>
                </a:solidFill>
                <a:effectLst/>
                <a:uLnTx/>
                <a:uFillTx/>
                <a:latin typeface="12 Frutiger* 45 Light   02103"/>
                <a:ea typeface="+mn-ea"/>
                <a:cs typeface="77a Frutiger Light"/>
              </a:rPr>
              <a:t>10/01/14</a:t>
            </a:r>
          </a:p>
        </p:txBody>
      </p:sp>
      <p:sp>
        <p:nvSpPr>
          <p:cNvPr id="17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5067296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0" name="Image 9" descr="logo_uni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93941" y="5427134"/>
            <a:ext cx="2436792" cy="1138389"/>
          </a:xfrm>
          <a:prstGeom prst="rect">
            <a:avLst/>
          </a:prstGeom>
        </p:spPr>
      </p:pic>
      <p:pic>
        <p:nvPicPr>
          <p:cNvPr id="11" name="Image 10" descr="ligne_uni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744883" y="77198"/>
            <a:ext cx="1028700" cy="4107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7599600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1" y="1536700"/>
            <a:ext cx="2436811" cy="533400"/>
          </a:xfrm>
        </p:spPr>
        <p:txBody>
          <a:bodyPr anchor="b"/>
          <a:lstStyle>
            <a:lvl1pPr algn="l">
              <a:defRPr sz="2000" b="0" i="0" kern="1100" spc="-100">
                <a:latin typeface="PlateletThin"/>
              </a:defRPr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52001" y="2166939"/>
            <a:ext cx="2436811" cy="3925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3699933" y="1536700"/>
            <a:ext cx="5055131" cy="45434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7599600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2" y="3471864"/>
            <a:ext cx="7603063" cy="5588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52002" y="4106867"/>
            <a:ext cx="7603063" cy="2049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1152000" y="457199"/>
            <a:ext cx="7599600" cy="3014664"/>
          </a:xfrm>
          <a:solidFill>
            <a:srgbClr val="FFFFFF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9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7599600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8" y="1368426"/>
            <a:ext cx="7637457" cy="5873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52002" y="2061631"/>
            <a:ext cx="7603063" cy="407670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7599600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1763" y="1600201"/>
            <a:ext cx="1003300" cy="45259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1" y="1600201"/>
            <a:ext cx="6493932" cy="45259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7599600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4800" y="6548438"/>
            <a:ext cx="1011238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ECFF7147-719E-4AEC-AB93-AE8FBD240227}" type="slidenum">
              <a:rPr lang="fr-FR">
                <a:solidFill>
                  <a:schemeClr val="bg2"/>
                </a:solidFill>
              </a:rPr>
              <a:pPr>
                <a:defRPr/>
              </a:pPr>
              <a:t>‹#›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517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lignes_horizontales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425450"/>
            <a:ext cx="9144000" cy="3048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05000" y="774900"/>
            <a:ext cx="5334000" cy="2362200"/>
          </a:xfrm>
          <a:prstGeom prst="rect">
            <a:avLst/>
          </a:prstGeom>
        </p:spPr>
      </p:pic>
      <p:sp>
        <p:nvSpPr>
          <p:cNvPr id="32" name="Espace réservé pour une image  31"/>
          <p:cNvSpPr>
            <a:spLocks noGrp="1"/>
          </p:cNvSpPr>
          <p:nvPr>
            <p:ph type="pic" sz="quarter" idx="10"/>
          </p:nvPr>
        </p:nvSpPr>
        <p:spPr>
          <a:xfrm>
            <a:off x="1980000" y="858000"/>
            <a:ext cx="5184000" cy="219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398132" y="3562351"/>
            <a:ext cx="8356931" cy="730250"/>
          </a:xfrm>
        </p:spPr>
        <p:txBody>
          <a:bodyPr>
            <a:normAutofit/>
          </a:bodyPr>
          <a:lstStyle>
            <a:lvl1pPr>
              <a:defRPr sz="4300" cap="none">
                <a:solidFill>
                  <a:srgbClr val="850C2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17" name="Sous-titre 2"/>
          <p:cNvSpPr>
            <a:spLocks noGrp="1"/>
          </p:cNvSpPr>
          <p:nvPr>
            <p:ph type="subTitle" idx="1"/>
          </p:nvPr>
        </p:nvSpPr>
        <p:spPr>
          <a:xfrm>
            <a:off x="432002" y="4330702"/>
            <a:ext cx="8323063" cy="10413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700">
                <a:solidFill>
                  <a:srgbClr val="464B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fr-FR" dirty="0"/>
          </a:p>
        </p:txBody>
      </p:sp>
      <p:sp>
        <p:nvSpPr>
          <p:cNvPr id="18" name="Espace réservé de la date 3"/>
          <p:cNvSpPr txBox="1">
            <a:spLocks/>
          </p:cNvSpPr>
          <p:nvPr userDrawn="1"/>
        </p:nvSpPr>
        <p:spPr>
          <a:xfrm>
            <a:off x="444731" y="6257925"/>
            <a:ext cx="720000" cy="360000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B4F50"/>
                </a:solidFill>
                <a:effectLst/>
                <a:uLnTx/>
                <a:uFillTx/>
                <a:latin typeface="12 Frutiger* 45 Light   02103"/>
                <a:ea typeface="+mn-ea"/>
                <a:cs typeface="77a Frutiger Light"/>
              </a:rPr>
              <a:t>10/01/14</a:t>
            </a:r>
          </a:p>
        </p:txBody>
      </p:sp>
      <p:sp>
        <p:nvSpPr>
          <p:cNvPr id="20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5067296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4" name="Image 13" descr="logo_uni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93941" y="5427134"/>
            <a:ext cx="2436792" cy="1138389"/>
          </a:xfrm>
          <a:prstGeom prst="rect">
            <a:avLst/>
          </a:prstGeom>
        </p:spPr>
      </p:pic>
      <p:pic>
        <p:nvPicPr>
          <p:cNvPr id="15" name="Image 14" descr="ligne_uni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44883" y="77198"/>
            <a:ext cx="1028700" cy="4107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fond_gris_lignes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ce réservé de la date 3"/>
          <p:cNvSpPr txBox="1">
            <a:spLocks/>
          </p:cNvSpPr>
          <p:nvPr userDrawn="1"/>
        </p:nvSpPr>
        <p:spPr>
          <a:xfrm>
            <a:off x="512237" y="6257926"/>
            <a:ext cx="71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1B9501-3182-5F45-BF31-A19261BAB23A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12 Frutiger* 45 Light   02103"/>
                <a:ea typeface="+mn-ea"/>
                <a:cs typeface="77a Frutiger Light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12 Frutiger* 45 Light   02103"/>
              <a:ea typeface="+mn-ea"/>
              <a:cs typeface="77a Frutiger Light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398132" y="3985702"/>
            <a:ext cx="8356931" cy="730250"/>
          </a:xfrm>
        </p:spPr>
        <p:txBody>
          <a:bodyPr>
            <a:normAutofit/>
          </a:bodyPr>
          <a:lstStyle>
            <a:lvl1pPr>
              <a:defRPr sz="4300" cap="none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32001" y="4754051"/>
            <a:ext cx="8323063" cy="10413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fr-FR" dirty="0"/>
          </a:p>
        </p:txBody>
      </p:sp>
      <p:pic>
        <p:nvPicPr>
          <p:cNvPr id="12" name="Image 11" descr="ligne_uni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744883" y="77198"/>
            <a:ext cx="1028700" cy="410754"/>
          </a:xfrm>
          <a:prstGeom prst="rect">
            <a:avLst/>
          </a:prstGeom>
        </p:spPr>
      </p:pic>
      <p:pic>
        <p:nvPicPr>
          <p:cNvPr id="8" name="Image 7" descr="logo_uni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93941" y="5427133"/>
            <a:ext cx="2436792" cy="1138388"/>
          </a:xfrm>
          <a:prstGeom prst="rect">
            <a:avLst/>
          </a:prstGeom>
        </p:spPr>
      </p:pic>
      <p:sp>
        <p:nvSpPr>
          <p:cNvPr id="11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5067296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solidFill>
                  <a:schemeClr val="bg1"/>
                </a:solidFill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fond_gris_lignes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ce réservé de la date 3"/>
          <p:cNvSpPr txBox="1">
            <a:spLocks/>
          </p:cNvSpPr>
          <p:nvPr userDrawn="1"/>
        </p:nvSpPr>
        <p:spPr>
          <a:xfrm>
            <a:off x="512237" y="6257926"/>
            <a:ext cx="71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1B9501-3182-5F45-BF31-A19261BAB23A}" type="datetimeFigureOut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12 Frutiger* 45 Light   02103"/>
                <a:ea typeface="+mn-ea"/>
                <a:cs typeface="77a Frutiger Light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06/05/2024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12 Frutiger* 45 Light   02103"/>
              <a:ea typeface="+mn-ea"/>
              <a:cs typeface="77a Frutiger Light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98132" y="3985702"/>
            <a:ext cx="8356931" cy="730250"/>
          </a:xfrm>
        </p:spPr>
        <p:txBody>
          <a:bodyPr>
            <a:normAutofit/>
          </a:bodyPr>
          <a:lstStyle>
            <a:lvl1pPr>
              <a:defRPr sz="4300" cap="none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432001" y="4754051"/>
            <a:ext cx="8323063" cy="10413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05000" y="774900"/>
            <a:ext cx="5334000" cy="2362200"/>
          </a:xfrm>
          <a:prstGeom prst="rect">
            <a:avLst/>
          </a:prstGeom>
        </p:spPr>
      </p:pic>
      <p:sp>
        <p:nvSpPr>
          <p:cNvPr id="12" name="Espace réservé pour une image  31"/>
          <p:cNvSpPr>
            <a:spLocks noGrp="1"/>
          </p:cNvSpPr>
          <p:nvPr>
            <p:ph type="pic" sz="quarter" idx="10"/>
          </p:nvPr>
        </p:nvSpPr>
        <p:spPr>
          <a:xfrm>
            <a:off x="1980000" y="858000"/>
            <a:ext cx="5184000" cy="219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19" name="Image 18" descr="ligne_uni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7744883" y="77198"/>
            <a:ext cx="1028700" cy="410754"/>
          </a:xfrm>
          <a:prstGeom prst="rect">
            <a:avLst/>
          </a:prstGeom>
        </p:spPr>
      </p:pic>
      <p:pic>
        <p:nvPicPr>
          <p:cNvPr id="10" name="Image 9" descr="logo_uni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393941" y="5427133"/>
            <a:ext cx="2436792" cy="1138388"/>
          </a:xfrm>
          <a:prstGeom prst="rect">
            <a:avLst/>
          </a:prstGeom>
        </p:spPr>
      </p:pic>
      <p:sp>
        <p:nvSpPr>
          <p:cNvPr id="11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5067296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solidFill>
                  <a:schemeClr val="bg1"/>
                </a:solidFill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5" y="1368426"/>
            <a:ext cx="7633995" cy="5873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2000" y="2062800"/>
            <a:ext cx="7599600" cy="4075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7599600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016" y="5194302"/>
            <a:ext cx="7635584" cy="758824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2000" y="3643312"/>
            <a:ext cx="759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64B4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7599600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1152000" y="457199"/>
            <a:ext cx="7599600" cy="3014664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7" y="1368426"/>
            <a:ext cx="7635600" cy="5873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52000" y="2062801"/>
            <a:ext cx="3708403" cy="39798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5045207" y="2062801"/>
            <a:ext cx="3708000" cy="39798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7599600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7" y="1368426"/>
            <a:ext cx="7635600" cy="5873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2403" y="2062800"/>
            <a:ext cx="3708000" cy="6397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1800" b="0" i="0" baseline="0">
                <a:latin typeface="12 Frutiger* 55 Roman   05103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45207" y="2062800"/>
            <a:ext cx="3708000" cy="6397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1800" b="0" i="0" baseline="0">
                <a:latin typeface="12 Frutiger* 55 Roman   05103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1152000" y="2818869"/>
            <a:ext cx="3708403" cy="331099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5045207" y="2818869"/>
            <a:ext cx="3708000" cy="33109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7599600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7" y="1368426"/>
            <a:ext cx="7635600" cy="5873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4" name="Espace réservé du texte 45"/>
          <p:cNvSpPr>
            <a:spLocks noGrp="1"/>
          </p:cNvSpPr>
          <p:nvPr>
            <p:ph type="body" sz="quarter" idx="12"/>
          </p:nvPr>
        </p:nvSpPr>
        <p:spPr>
          <a:xfrm>
            <a:off x="1152000" y="6260266"/>
            <a:ext cx="7599600" cy="360000"/>
          </a:xfrm>
        </p:spPr>
        <p:txBody>
          <a:bodyPr wrap="square" tIns="46800" bIns="46800" anchor="ctr" anchorCtr="0">
            <a:noAutofit/>
          </a:bodyPr>
          <a:lstStyle>
            <a:lvl1pPr algn="l">
              <a:buFontTx/>
              <a:buNone/>
              <a:defRPr sz="1000" b="0" i="0">
                <a:latin typeface="Frutiger LT Std 45 Light"/>
                <a:cs typeface="Frutiger LT Std 45 Ligh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d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d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ignes_verticales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0" y="424800"/>
            <a:ext cx="9144000" cy="304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1143001" y="424801"/>
            <a:ext cx="342900" cy="3302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7606" y="1368426"/>
            <a:ext cx="7637457" cy="5873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2001" y="2061631"/>
            <a:ext cx="7603063" cy="40767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24463" y="337062"/>
            <a:ext cx="5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0CBF77-1A31-324E-838F-720CD62418FB}" type="slidenum">
              <a:rPr lang="fr-FR" b="0" i="0" smtClean="0">
                <a:solidFill>
                  <a:schemeClr val="bg1"/>
                </a:solidFill>
                <a:latin typeface="Platelet"/>
                <a:cs typeface="Platelet"/>
              </a:rPr>
              <a:pPr algn="ctr"/>
              <a:t>‹#›</a:t>
            </a:fld>
            <a:endParaRPr lang="fr-FR" b="0" i="0" dirty="0">
              <a:solidFill>
                <a:schemeClr val="bg1"/>
              </a:solidFill>
              <a:latin typeface="Platelet"/>
              <a:cs typeface="Platelet"/>
            </a:endParaRPr>
          </a:p>
        </p:txBody>
      </p:sp>
      <p:sp>
        <p:nvSpPr>
          <p:cNvPr id="20" name="Espace réservé de la date 3"/>
          <p:cNvSpPr txBox="1">
            <a:spLocks/>
          </p:cNvSpPr>
          <p:nvPr/>
        </p:nvSpPr>
        <p:spPr>
          <a:xfrm>
            <a:off x="444731" y="6257925"/>
            <a:ext cx="720000" cy="360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B4F50"/>
                </a:solidFill>
                <a:effectLst/>
                <a:uLnTx/>
                <a:uFillTx/>
                <a:latin typeface="Frutiger LT Std 45 Light"/>
                <a:ea typeface="+mn-ea"/>
                <a:cs typeface="Frutiger LT Std 45 Light"/>
              </a:rPr>
              <a:t>10/01/14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 spc="-100">
          <a:solidFill>
            <a:srgbClr val="850C21"/>
          </a:solidFill>
          <a:latin typeface="PlateletThi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buClr>
          <a:srgbClr val="850C21"/>
        </a:buClr>
        <a:buSzPct val="80000"/>
        <a:buFont typeface="Wingdings" charset="2"/>
        <a:buNone/>
        <a:defRPr sz="2000" kern="1200">
          <a:solidFill>
            <a:srgbClr val="464B4A"/>
          </a:solidFill>
          <a:latin typeface="12 Frutiger* 45 Light   02103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buClr>
          <a:srgbClr val="850C21"/>
        </a:buClr>
        <a:buSzPct val="80000"/>
        <a:buFont typeface="Wingdings" charset="2"/>
        <a:buChar char="§"/>
        <a:defRPr sz="1800" kern="1200">
          <a:solidFill>
            <a:srgbClr val="464B4A"/>
          </a:solidFill>
          <a:latin typeface="12 Frutiger* 45 Light   02103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600"/>
        </a:spcBef>
        <a:buClr>
          <a:srgbClr val="850C21"/>
        </a:buClr>
        <a:buSzPct val="80000"/>
        <a:buFont typeface="Wingdings" charset="2"/>
        <a:buChar char="§"/>
        <a:defRPr sz="1600" kern="1200">
          <a:solidFill>
            <a:srgbClr val="464B4A"/>
          </a:solidFill>
          <a:latin typeface="12 Frutiger* 45 Light   02103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
<Relationships xmlns="http://schemas.openxmlformats.org/package/2006/relationships"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15.xml"/>
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15.xml"/>
	<Relationship Id="rId4" Type="http://schemas.openxmlformats.org/officeDocument/2006/relationships/hyperlink" Target="http://?" TargetMode="External"/>
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37519" y="310648"/>
            <a:ext cx="6692900" cy="304800"/>
          </a:xfrm>
        </p:spPr>
        <p:txBody>
          <a:bodyPr>
            <a:normAutofit fontScale="90000"/>
          </a:bodyPr>
          <a:lstStyle/>
          <a:p>
            <a:r>
              <a:rPr lang="fr-CH" sz="31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Barlow" panose="020B0604020202020204" pitchFamily="2" charset="0"/>
              </a:rPr>
              <a:t>Pénurie de main d’œuvre et insertion professionnelle</a:t>
            </a:r>
            <a:br>
              <a:rPr lang="en-GB" altLang="fr-FR" sz="4400" dirty="0"/>
            </a:br>
            <a:endParaRPr lang="en-GB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07B0E6A4-6B0C-48E0-A91A-C87E42AB7596}" type="slidenum">
              <a:rPr lang="fr-FR">
                <a:solidFill>
                  <a:schemeClr val="bg2"/>
                </a:solidFill>
              </a:rPr>
              <a:pPr>
                <a:defRPr/>
              </a:pPr>
              <a:t>1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3D65DB-097B-4C3F-A582-DA4D2B224BCB}"/>
              </a:ext>
            </a:extLst>
          </p:cNvPr>
          <p:cNvSpPr/>
          <p:nvPr/>
        </p:nvSpPr>
        <p:spPr>
          <a:xfrm>
            <a:off x="1737520" y="2114931"/>
            <a:ext cx="6692900" cy="222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fr-CH" dirty="0"/>
              <a:t>Giuliano Bonoli, IDHEAP-Université de Lausanne</a:t>
            </a:r>
          </a:p>
          <a:p>
            <a:pPr>
              <a:lnSpc>
                <a:spcPct val="130000"/>
              </a:lnSpc>
              <a:defRPr/>
            </a:pPr>
            <a:endParaRPr lang="fr-CH" dirty="0"/>
          </a:p>
          <a:p>
            <a:pPr>
              <a:lnSpc>
                <a:spcPct val="130000"/>
              </a:lnSpc>
              <a:defRPr/>
            </a:pPr>
            <a:r>
              <a:rPr lang="fr-CH" dirty="0"/>
              <a:t>Atelier 4: </a:t>
            </a:r>
            <a:r>
              <a:rPr lang="fr-CH" sz="1800" i="1" dirty="0">
                <a:effectLst/>
                <a:latin typeface="Mark"/>
                <a:ea typeface="Calibri" panose="020F0502020204030204" pitchFamily="34" charset="0"/>
                <a:cs typeface="Arial" panose="020B0604020202020204" pitchFamily="34" charset="0"/>
              </a:rPr>
              <a:t>Pénurie de main d’œuvre : quelles réponses locales à un problème national ? Yverdon-les Bains, 7 mai 2024</a:t>
            </a:r>
            <a:endParaRPr lang="fr-CH" i="1" dirty="0"/>
          </a:p>
          <a:p>
            <a:pPr>
              <a:lnSpc>
                <a:spcPct val="130000"/>
              </a:lnSpc>
              <a:defRPr/>
            </a:pPr>
            <a:endParaRPr lang="fr-CH" dirty="0"/>
          </a:p>
          <a:p>
            <a:pPr>
              <a:lnSpc>
                <a:spcPct val="130000"/>
              </a:lnSpc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9069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451D-C735-3A80-8CEF-FA6B9218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934" y="274916"/>
            <a:ext cx="7027153" cy="587375"/>
          </a:xfrm>
        </p:spPr>
        <p:txBody>
          <a:bodyPr>
            <a:normAutofit fontScale="90000"/>
          </a:bodyPr>
          <a:lstStyle/>
          <a:p>
            <a:r>
              <a:rPr lang="fr-CH" dirty="0"/>
              <a:t>La voie suisse vers la valorisation des compétences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30D32-9F56-00A9-0327-BE94E1E9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8" y="1505449"/>
            <a:ext cx="7603063" cy="40767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Défi est multiple: pénurie de main d’œuvre, lutte contre l'exclusion, intégration des personnes migrantes.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Demande une vaste coordination de différentes politiques publiques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Un processus </a:t>
            </a:r>
            <a:r>
              <a:rPr lang="fr-CH" dirty="0" err="1"/>
              <a:t>bottom</a:t>
            </a:r>
            <a:r>
              <a:rPr lang="fr-CH" dirty="0"/>
              <a:t>-up, guidé par les cantons, des ONG, des associations de catégorie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Les changements de loi vont suivre…</a:t>
            </a:r>
          </a:p>
        </p:txBody>
      </p:sp>
    </p:spTree>
    <p:extLst>
      <p:ext uri="{BB962C8B-B14F-4D97-AF65-F5344CB8AC3E}">
        <p14:creationId xmlns:p14="http://schemas.microsoft.com/office/powerpoint/2010/main" val="153821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D988-9895-E208-2685-300CA0CE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793" y="321291"/>
            <a:ext cx="7637457" cy="587375"/>
          </a:xfrm>
        </p:spPr>
        <p:txBody>
          <a:bodyPr/>
          <a:lstStyle/>
          <a:p>
            <a:r>
              <a:rPr lang="fr-CH" dirty="0"/>
              <a:t>Un nouveau contexte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0D0A-D7A3-6D00-B8BF-0B2FB039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59" y="1390649"/>
            <a:ext cx="7603063" cy="407670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Pénurie de main d’ouvre, en particulier de main d’œuvre qualifiée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Problème Européen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Causes principales: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Démographie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Changement structurel (transitions verte et numérique)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Mais en même temps: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Persistance de phénomènes d’exclusion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Flux migratoires importants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Gaspillage de capital humain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Pénurie de main d’œuvre ou déficit d’attractivité?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En principe une pénurie de main d’œuvre est accompagnée d’une augmentation des salaires. </a:t>
            </a:r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101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8130-20D8-509F-5BC5-719201F2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267" y="317293"/>
            <a:ext cx="6522334" cy="587375"/>
          </a:xfrm>
        </p:spPr>
        <p:txBody>
          <a:bodyPr/>
          <a:lstStyle/>
          <a:p>
            <a:r>
              <a:rPr lang="fr-CH" dirty="0"/>
              <a:t>Changement démographique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FB380-6507-CBE0-155D-E2663ED6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91" y="941580"/>
            <a:ext cx="6291616" cy="48468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1891B7-8424-89B6-CB49-A352E730FD25}"/>
              </a:ext>
            </a:extLst>
          </p:cNvPr>
          <p:cNvSpPr txBox="1"/>
          <p:nvPr/>
        </p:nvSpPr>
        <p:spPr>
          <a:xfrm>
            <a:off x="358923" y="5825367"/>
            <a:ext cx="84261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Source</a:t>
            </a:r>
            <a:r>
              <a:rPr lang="fr-CH" sz="1400" dirty="0">
                <a:latin typeface="Calibri" panose="020F0502020204030204" pitchFamily="34" charset="0"/>
              </a:rPr>
              <a:t> Bonoli, G. (2008). </a:t>
            </a:r>
            <a:r>
              <a:rPr lang="fr-CH" sz="1400" i="1" dirty="0">
                <a:latin typeface="Calibri" panose="020F0502020204030204" pitchFamily="34" charset="0"/>
              </a:rPr>
              <a:t>Réorienter les régimes sociaux vers la réinsertion professionnelle. </a:t>
            </a:r>
            <a:r>
              <a:rPr lang="fr-CH" sz="1400" i="1" dirty="0" err="1">
                <a:latin typeface="Calibri" panose="020F0502020204030204" pitchFamily="34" charset="0"/>
              </a:rPr>
              <a:t>Working</a:t>
            </a:r>
            <a:r>
              <a:rPr lang="fr-CH" sz="1400" i="1" dirty="0">
                <a:latin typeface="Calibri" panose="020F0502020204030204" pitchFamily="34" charset="0"/>
              </a:rPr>
              <a:t> Paper de l'IDHEAP. http://www.idheap.ch/idheap.nsf/go/467CF9E707FC33A9C1257480002949C0?OpenDocument&amp;lng=fr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1070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7C6D-C17D-EF78-5805-F21F7A08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286" y="334385"/>
            <a:ext cx="4602550" cy="587375"/>
          </a:xfrm>
        </p:spPr>
        <p:txBody>
          <a:bodyPr/>
          <a:lstStyle/>
          <a:p>
            <a:r>
              <a:rPr lang="fr-CH" dirty="0"/>
              <a:t>Allemagne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C595B-CC27-EC84-B1CE-67A9EC43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821" y="1480517"/>
            <a:ext cx="7603063" cy="40767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i="1" dirty="0" err="1"/>
              <a:t>Fachkräfte</a:t>
            </a:r>
            <a:r>
              <a:rPr lang="fr-CH" i="1" dirty="0"/>
              <a:t> </a:t>
            </a:r>
            <a:r>
              <a:rPr lang="fr-CH" i="1" dirty="0" err="1"/>
              <a:t>Strategie</a:t>
            </a:r>
            <a:r>
              <a:rPr lang="fr-CH" i="1" dirty="0"/>
              <a:t> </a:t>
            </a:r>
            <a:r>
              <a:rPr lang="fr-CH" dirty="0"/>
              <a:t>en, 5 piliers:</a:t>
            </a:r>
          </a:p>
          <a:p>
            <a:pPr marL="0" indent="0"/>
            <a:endParaRPr lang="fr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Améliorer l’attractivité de la formation professionnelle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Renforcer la formation continue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Augmenter la participation au marché du travail (surtout des femmes)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Améliorer la qualité et la culture du travail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Moderniser la politique migratoire</a:t>
            </a:r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9921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EC05-18A4-2A98-D690-2B6FE007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78" y="308747"/>
            <a:ext cx="7637457" cy="587375"/>
          </a:xfrm>
        </p:spPr>
        <p:txBody>
          <a:bodyPr/>
          <a:lstStyle/>
          <a:p>
            <a:r>
              <a:rPr lang="fr-CH" dirty="0"/>
              <a:t>Suisse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2441-AE3B-376F-3E25-D9595E9AB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64" y="1668525"/>
            <a:ext cx="7603063" cy="40767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i="1" dirty="0" err="1"/>
              <a:t>Fachkräftepolitik</a:t>
            </a:r>
            <a:r>
              <a:rPr lang="fr-CH" dirty="0"/>
              <a:t> (Politique en matière de personnel qualifié)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Quatre domaines d’action: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Formation continue et rehaussement du niveau de qualification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Conciliation entre vie familiale et vie professionnelle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Activité professionnelle jusqu’à l’âge de la retraite et au-delà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Innovation (= robots)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err="1"/>
              <a:t>Source:</a:t>
            </a:r>
            <a:r>
              <a:rPr lang="fr-CH" dirty="0" err="1">
							</a:rPr>
              <a:t>https</a:t>
            </a:r>
            <a:r>
              <a:rPr lang="fr-CH" dirty="0">
							</a:rPr>
              <a:t>://www.seco.admin.ch/seco/fr/home/Arbeit/Fachkraefteinitiative.html</a:t>
            </a:r>
            <a:r>
              <a:rPr lang="fr-CH" dirty="0"/>
              <a:t>, visité le 04.05.2024</a:t>
            </a:r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6762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B8D5-46E3-22D1-A570-2F3D166E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297008"/>
            <a:ext cx="7637457" cy="587375"/>
          </a:xfrm>
        </p:spPr>
        <p:txBody>
          <a:bodyPr>
            <a:normAutofit fontScale="90000"/>
          </a:bodyPr>
          <a:lstStyle/>
          <a:p>
            <a:r>
              <a:rPr lang="fr-CH" dirty="0"/>
              <a:t>Quel rôle pour les politiques de réinsertion professionnelle?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449A27-4C0D-6255-EE99-56F58314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3" y="1658477"/>
            <a:ext cx="8089644" cy="4076700"/>
          </a:xfrm>
        </p:spPr>
        <p:txBody>
          <a:bodyPr>
            <a:normAutofit/>
          </a:bodyPr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/>
              <a:t>Années 1950-1960: reconversion professionnelle dans un contexte de modernisation économique et pénurie de main-d'œuvre qualifiée (surtout dans les pays Nordiques)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/>
              <a:t>Années 1970-1980: Offrir une alternative à la participation au marché du travail dans un contexte de déclin de l’emploi (masculin)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/>
              <a:t>Années 1990-2010: activation des personnes sans emploi dans un contexte de polarisation du marché du travail (</a:t>
            </a:r>
            <a:r>
              <a:rPr lang="fr-CH" dirty="0" err="1"/>
              <a:t>postindustrialisation</a:t>
            </a:r>
            <a:r>
              <a:rPr lang="fr-CH" dirty="0"/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H" dirty="0"/>
              <a:t>Années 2020: ?? … dans un contexte de pénurie de main d’œuvre</a:t>
            </a:r>
          </a:p>
          <a:p>
            <a:pPr marL="0" indent="0"/>
            <a:endParaRPr lang="en-GB" sz="1900" dirty="0"/>
          </a:p>
          <a:p>
            <a:pPr marL="0" indent="0"/>
            <a:r>
              <a:rPr lang="en-GB" sz="1600" dirty="0"/>
              <a:t>Source: Bonoli, G. (2010). The political economy of active labour market policies. </a:t>
            </a:r>
            <a:r>
              <a:rPr lang="en-GB" sz="1600" i="1" dirty="0"/>
              <a:t>Politics &amp; Society, 38(4), 435-457.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41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E766-3B3C-2EB7-9AD1-BB0E2A35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681" y="302532"/>
            <a:ext cx="6363848" cy="587375"/>
          </a:xfrm>
        </p:spPr>
        <p:txBody>
          <a:bodyPr/>
          <a:lstStyle/>
          <a:p>
            <a:r>
              <a:rPr lang="fr-CH" dirty="0"/>
              <a:t>Valorisation des compétences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3532-E9A7-6049-EDB7-BF6840598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55" y="1390649"/>
            <a:ext cx="7603063" cy="40767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Formations accessibles et ciblées sur des métiers avec une forte demande de travail (santé, transition écologique et numérique)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Reconnaissance des diplômes étranger: flexibiliser </a:t>
            </a:r>
            <a:r>
              <a:rPr lang="fr-CH" b="1" dirty="0"/>
              <a:t>sans</a:t>
            </a:r>
            <a:r>
              <a:rPr lang="fr-CH" dirty="0"/>
              <a:t> réduire les exigences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Procédure de certification alternatives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Validation des acquis de l’expérience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Art 32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Nouvelles formes de certification des compétence Important de collaborer avec les associations d’employeurs</a:t>
            </a:r>
          </a:p>
        </p:txBody>
      </p:sp>
    </p:spTree>
    <p:extLst>
      <p:ext uri="{BB962C8B-B14F-4D97-AF65-F5344CB8AC3E}">
        <p14:creationId xmlns:p14="http://schemas.microsoft.com/office/powerpoint/2010/main" val="185713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342D-E06A-6049-4B49-12388BA5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45" y="317293"/>
            <a:ext cx="7637457" cy="587375"/>
          </a:xfrm>
        </p:spPr>
        <p:txBody>
          <a:bodyPr/>
          <a:lstStyle/>
          <a:p>
            <a:r>
              <a:rPr lang="fr-CH" dirty="0"/>
              <a:t>Formations accessibles  ciblées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0B05-2A38-402F-8CA4-672AF7F1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26" y="1377967"/>
            <a:ext cx="8182495" cy="446735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 err="1"/>
              <a:t>Refugees</a:t>
            </a:r>
            <a:r>
              <a:rPr lang="fr-CH" dirty="0"/>
              <a:t> go </a:t>
            </a:r>
            <a:r>
              <a:rPr lang="fr-CH" dirty="0" err="1"/>
              <a:t>solar</a:t>
            </a:r>
            <a:r>
              <a:rPr lang="fr-CH" dirty="0"/>
              <a:t>+ </a:t>
            </a:r>
            <a:r>
              <a:rPr lang="fr-CH" dirty="0">
							</a:rPr>
              <a:t>https://solafrica.ch/en/projects/refugees-go-solar-switzerland/</a:t>
            </a: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Valais: Formation pour monteurs de panneaux solaire : </a:t>
            </a:r>
            <a:r>
              <a:rPr lang="fr-CH" sz="1400" dirty="0">
							</a:rPr>
              <a:t>https://www.vs.ch/en/web/agenda2030/les-projets/-/asset_publisher/0f50JHcaeOsY/content/weiterbildung-f%25C3%25BCr-solarmodul-monteurinnen-und-monteure</a:t>
            </a:r>
            <a:endParaRPr lang="fr-CH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PROLOG-Emploi </a:t>
            </a:r>
            <a:r>
              <a:rPr lang="fr-CH" dirty="0">
							</a:rPr>
              <a:t>https://www.prolog-emploi.ch/</a:t>
            </a: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CHUV: programme pour former des réceptionnistes d’hôpital (formation d’un 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Programme pour des chauffeurs de bus au Tessin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Placement de 160 demandeurs d’emploi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/>
              <a:t>A développer: </a:t>
            </a:r>
            <a:r>
              <a:rPr lang="fr-CH" dirty="0"/>
              <a:t>modularisation, perméabilité vers le système de formation professionnelle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6172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309B-9FDB-0ED4-927D-10340585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047" y="327361"/>
            <a:ext cx="5972294" cy="587375"/>
          </a:xfrm>
        </p:spPr>
        <p:txBody>
          <a:bodyPr>
            <a:normAutofit/>
          </a:bodyPr>
          <a:lstStyle/>
          <a:p>
            <a:r>
              <a:rPr lang="fr-CH" dirty="0"/>
              <a:t>Visibiliser les compétences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AB364-ACE6-00FE-F9B0-E5E7FE957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219" y="1488976"/>
            <a:ext cx="7603063" cy="40767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Accompagnement dans des processus de certification des compétences (VAE, Art 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Accompagnement dans des processus de reconnaissance des diplômes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Développement d’autres formes de certification des compétences (badges, micro-certifications, etc.)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Niveau local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/>
              <a:t>Important de collaborer avec les associations d’employeurs</a:t>
            </a:r>
          </a:p>
          <a:p>
            <a:pPr marL="0" indent="0"/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811201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idheap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Modele_idheap</Template>
  <TotalTime>0</TotalTime>
  <Words>641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12 Frutiger* 45 Light   02103</vt:lpstr>
      <vt:lpstr>12 Frutiger* 55 Roman   05103</vt:lpstr>
      <vt:lpstr>Arial</vt:lpstr>
      <vt:lpstr>Barlow</vt:lpstr>
      <vt:lpstr>Calibri</vt:lpstr>
      <vt:lpstr>Frutiger LT Std 45 Light</vt:lpstr>
      <vt:lpstr>Mark</vt:lpstr>
      <vt:lpstr>Platelet</vt:lpstr>
      <vt:lpstr>PlateletThin</vt:lpstr>
      <vt:lpstr>Wingdings</vt:lpstr>
      <vt:lpstr>Modele_idheap</vt:lpstr>
      <vt:lpstr>Pénurie de main d’œuvre et insertion professionnelle </vt:lpstr>
      <vt:lpstr>Un nouveau contexte</vt:lpstr>
      <vt:lpstr>Changement démographique</vt:lpstr>
      <vt:lpstr>Allemagne</vt:lpstr>
      <vt:lpstr>Suisse</vt:lpstr>
      <vt:lpstr>Quel rôle pour les politiques de réinsertion professionnelle?</vt:lpstr>
      <vt:lpstr>Valorisation des compétences</vt:lpstr>
      <vt:lpstr>Formations accessibles  ciblées</vt:lpstr>
      <vt:lpstr>Visibiliser les compétences </vt:lpstr>
      <vt:lpstr>La voie suisse vers la valorisation des compétences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Market Signalling, Labour Market Disadvantage and Activation</dc:title>
  <dc:creator>Fabienne</dc:creator>
  <cp:lastModifiedBy>Giuliano Bonoli</cp:lastModifiedBy>
  <cp:revision>202</cp:revision>
  <cp:lastPrinted>2021-06-02T09:46:46Z</cp:lastPrinted>
  <dcterms:created xsi:type="dcterms:W3CDTF">2014-08-26T05:50:03Z</dcterms:created>
  <dcterms:modified xsi:type="dcterms:W3CDTF">2024-05-06T09:48:04Z</dcterms:modified>
</cp:coreProperties>
</file>